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71" r:id="rId3"/>
    <p:sldId id="273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4" r:id="rId15"/>
    <p:sldId id="272" r:id="rId16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6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AD67AFF-0AE5-4D8B-883A-95F7023E07EC}" type="datetime1">
              <a:rPr lang="es-ES" smtClean="0"/>
              <a:t>01/12/2018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es-ES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7D46D3C-0821-4916-87E8-732AE60A7DD6}" type="datetime1">
              <a:rPr lang="es-ES" noProof="0" smtClean="0"/>
              <a:t>01/12/2018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s-ES" smtClean="0">
                <a:solidFill>
                  <a:srgbClr val="3C4743"/>
                </a:solidFill>
              </a:rPr>
              <a:pPr/>
              <a:t>1</a:t>
            </a:fld>
            <a:endParaRPr lang="es-ES">
              <a:solidFill>
                <a:srgbClr val="3C47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743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11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96033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41003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4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97980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5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7043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61925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7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73554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8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81473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9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79514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10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60761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0" name="Rectángulo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11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855CB799-6499-4E1E-8257-C777037FBB0C}" type="datetime1">
              <a:rPr lang="es-ES" noProof="0" smtClean="0"/>
              <a:t>01/12/2018</a:t>
            </a:fld>
            <a:endParaRPr lang="es-ES" noProof="0" dirty="0"/>
          </a:p>
        </p:txBody>
      </p:sp>
      <p:sp>
        <p:nvSpPr>
          <p:cNvPr id="12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13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37F32E-9C31-4EBC-9CF6-7E0795975D22}" type="datetime1">
              <a:rPr lang="es-ES" noProof="0" smtClean="0"/>
              <a:t>01/12/2018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0DE5E64D-8309-4EA3-9E01-E99A0B9E852A}" type="datetime1">
              <a:rPr lang="es-ES" noProof="0" smtClean="0"/>
              <a:t>01/12/2018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11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55CB799-6499-4E1E-8257-C777037FBB0C}" type="datetime1">
              <a:rPr lang="es-ES" smtClean="0">
                <a:solidFill>
                  <a:srgbClr val="CCDDEA"/>
                </a:solidFill>
              </a:rPr>
              <a:pPr/>
              <a:t>01/12/2018</a:t>
            </a:fld>
            <a:endParaRPr lang="es-ES" dirty="0">
              <a:solidFill>
                <a:srgbClr val="CCDDEA"/>
              </a:solidFill>
            </a:endParaRPr>
          </a:p>
        </p:txBody>
      </p:sp>
      <p:sp>
        <p:nvSpPr>
          <p:cNvPr id="12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s-ES" dirty="0">
              <a:solidFill>
                <a:srgbClr val="CCDDEA"/>
              </a:solidFill>
            </a:endParaRPr>
          </a:p>
        </p:txBody>
      </p:sp>
      <p:sp>
        <p:nvSpPr>
          <p:cNvPr id="13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s-ES" smtClean="0">
                <a:solidFill>
                  <a:srgbClr val="CCDDEA"/>
                </a:solidFill>
              </a:rPr>
              <a:pPr/>
              <a:t>‹Nº›</a:t>
            </a:fld>
            <a:endParaRPr lang="es-ES" dirty="0">
              <a:solidFill>
                <a:srgbClr val="CCDD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45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5D7AF38-4C5D-4919-B713-BCE928D84993}" type="datetime1">
              <a:rPr lang="es-ES" smtClean="0">
                <a:solidFill>
                  <a:srgbClr val="000000"/>
                </a:solidFill>
              </a:rPr>
              <a:pPr/>
              <a:t>01/12/2018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D266BE7-899D-4075-917F-DBDE33B6B69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9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8A7DBF6-2AC7-4A48-B394-E7B6C748C10D}" type="datetime1">
              <a:rPr lang="es-ES" smtClean="0">
                <a:solidFill>
                  <a:srgbClr val="CCDDEA"/>
                </a:solidFill>
              </a:rPr>
              <a:pPr/>
              <a:t>01/12/2018</a:t>
            </a:fld>
            <a:endParaRPr lang="es-ES" dirty="0">
              <a:solidFill>
                <a:srgbClr val="CCDDEA"/>
              </a:solidFill>
            </a:endParaRP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s-ES" dirty="0">
              <a:solidFill>
                <a:srgbClr val="CCDDEA"/>
              </a:solidFill>
            </a:endParaRP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s-ES" smtClean="0">
                <a:solidFill>
                  <a:srgbClr val="CCDDEA"/>
                </a:solidFill>
              </a:rPr>
              <a:pPr/>
              <a:t>‹Nº›</a:t>
            </a:fld>
            <a:endParaRPr lang="es-ES" dirty="0">
              <a:solidFill>
                <a:srgbClr val="CCDD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81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5771C8-10A4-40A2-B087-7EAE1E72B338}" type="datetime1">
              <a:rPr lang="es-ES" smtClean="0">
                <a:solidFill>
                  <a:srgbClr val="000000"/>
                </a:solidFill>
              </a:rPr>
              <a:pPr/>
              <a:t>01/12/2018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D266BE7-899D-4075-917F-DBDE33B6B69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79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8C3F35A-BE91-47D4-B680-814AAA83232F}" type="datetime1">
              <a:rPr lang="es-ES" smtClean="0">
                <a:solidFill>
                  <a:srgbClr val="000000"/>
                </a:solidFill>
              </a:rPr>
              <a:pPr/>
              <a:t>01/12/2018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D266BE7-899D-4075-917F-DBDE33B6B69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2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4A5508-0173-4F7B-BA1F-6FDD23DC888F}" type="datetime1">
              <a:rPr lang="es-ES" smtClean="0">
                <a:solidFill>
                  <a:srgbClr val="000000"/>
                </a:solidFill>
              </a:rPr>
              <a:pPr/>
              <a:t>01/12/2018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D266BE7-899D-4075-917F-DBDE33B6B69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45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03F45BD-EAC1-4ECC-91A9-2B1B76C5FA67}" type="datetime1">
              <a:rPr lang="es-ES" smtClean="0">
                <a:solidFill>
                  <a:srgbClr val="000000"/>
                </a:solidFill>
              </a:rPr>
              <a:pPr/>
              <a:t>01/12/2018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D266BE7-899D-4075-917F-DBDE33B6B69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31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" name="Marcador de posición de contenido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A10B4E3-ACD8-472A-AF6F-98A76C82A9AD}" type="datetime1">
              <a:rPr lang="es-ES" smtClean="0">
                <a:solidFill>
                  <a:srgbClr val="000000"/>
                </a:solidFill>
              </a:rPr>
              <a:pPr/>
              <a:t>01/12/2018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D266BE7-899D-4075-917F-DBDE33B6B69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46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D7AF38-4C5D-4919-B713-BCE928D84993}" type="datetime1">
              <a:rPr lang="es-ES" noProof="0" smtClean="0"/>
              <a:t>01/12/2018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736085-0EE4-4C8F-879E-58330D243B98}" type="datetime1">
              <a:rPr lang="es-ES" smtClean="0">
                <a:solidFill>
                  <a:srgbClr val="000000"/>
                </a:solidFill>
              </a:rPr>
              <a:pPr/>
              <a:t>01/12/2018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D266BE7-899D-4075-917F-DBDE33B6B69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89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637F32E-9C31-4EBC-9CF6-7E0795975D22}" type="datetime1">
              <a:rPr lang="es-ES" smtClean="0">
                <a:solidFill>
                  <a:srgbClr val="000000"/>
                </a:solidFill>
              </a:rPr>
              <a:pPr/>
              <a:t>01/12/2018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D266BE7-899D-4075-917F-DBDE33B6B69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65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fld id="{0DE5E64D-8309-4EA3-9E01-E99A0B9E852A}" type="datetime1">
              <a:rPr lang="es-ES" smtClean="0">
                <a:solidFill>
                  <a:srgbClr val="000000"/>
                </a:solidFill>
              </a:rPr>
              <a:pPr/>
              <a:t>01/12/2018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fld id="{BD266BE7-899D-4075-917F-DBDE33B6B69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0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Rectángulo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F8A7DBF6-2AC7-4A48-B394-E7B6C748C10D}" type="datetime1">
              <a:rPr lang="es-ES" noProof="0" smtClean="0"/>
              <a:t>01/12/2018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5771C8-10A4-40A2-B087-7EAE1E72B338}" type="datetime1">
              <a:rPr lang="es-ES" noProof="0" smtClean="0"/>
              <a:t>01/12/2018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C3F35A-BE91-47D4-B680-814AAA83232F}" type="datetime1">
              <a:rPr lang="es-ES" noProof="0" smtClean="0"/>
              <a:t>01/12/2018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4A5508-0173-4F7B-BA1F-6FDD23DC888F}" type="datetime1">
              <a:rPr lang="es-ES" noProof="0" smtClean="0"/>
              <a:t>01/12/2018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3F45BD-EAC1-4ECC-91A9-2B1B76C5FA67}" type="datetime1">
              <a:rPr lang="es-ES" noProof="0" smtClean="0"/>
              <a:t>01/12/2018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" name="Marcador de posición de contenido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10B4E3-ACD8-472A-AF6F-98A76C82A9AD}" type="datetime1">
              <a:rPr lang="es-ES" noProof="0" smtClean="0"/>
              <a:t>01/12/2018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736085-0EE4-4C8F-879E-58330D243B98}" type="datetime1">
              <a:rPr lang="es-ES" noProof="0" smtClean="0"/>
              <a:t>01/12/2018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bg1">
              <a:lumMod val="85000"/>
            </a:schemeClr>
          </a:fgClr>
          <a:bgClr>
            <a:schemeClr val="accent1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  <a:p>
            <a:pPr lvl="5" rtl="0"/>
            <a:r>
              <a:rPr lang="es-ES" noProof="0" dirty="0"/>
              <a:t>Sexto</a:t>
            </a:r>
          </a:p>
          <a:p>
            <a:pPr lvl="6" rtl="0"/>
            <a:r>
              <a:rPr lang="es-ES" noProof="0" dirty="0"/>
              <a:t>Séptimo</a:t>
            </a:r>
          </a:p>
          <a:p>
            <a:pPr lvl="7" rtl="0"/>
            <a:r>
              <a:rPr lang="es-ES" noProof="0" dirty="0"/>
              <a:t>Octavo</a:t>
            </a:r>
          </a:p>
          <a:p>
            <a:pPr lvl="8" rtl="0"/>
            <a:r>
              <a:rPr lang="es-ES" noProof="0" dirty="0"/>
              <a:t>Noveno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3630E4A0-57EE-4B46-A340-CC6C398489DE}" type="datetime1">
              <a:rPr lang="es-ES" noProof="0" smtClean="0"/>
              <a:t>01/12/2018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  <a:p>
            <a:pPr lvl="5" rtl="0"/>
            <a:r>
              <a:rPr lang="es-ES" noProof="0" dirty="0"/>
              <a:t>Sexto</a:t>
            </a:r>
          </a:p>
          <a:p>
            <a:pPr lvl="6" rtl="0"/>
            <a:r>
              <a:rPr lang="es-ES" noProof="0" dirty="0"/>
              <a:t>Séptimo</a:t>
            </a:r>
          </a:p>
          <a:p>
            <a:pPr lvl="7" rtl="0"/>
            <a:r>
              <a:rPr lang="es-ES" noProof="0" dirty="0"/>
              <a:t>Octavo</a:t>
            </a:r>
          </a:p>
          <a:p>
            <a:pPr lvl="8" rtl="0"/>
            <a:r>
              <a:rPr lang="es-ES" noProof="0" dirty="0"/>
              <a:t>Noveno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3630E4A0-57EE-4B46-A340-CC6C398489DE}" type="datetime1">
              <a:rPr lang="es-ES" smtClean="0">
                <a:solidFill>
                  <a:srgbClr val="000000"/>
                </a:solidFill>
              </a:rPr>
              <a:pPr/>
              <a:t>01/12/2018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95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59289" y="1312777"/>
            <a:ext cx="8500062" cy="2387600"/>
          </a:xfrm>
        </p:spPr>
        <p:txBody>
          <a:bodyPr rtlCol="0"/>
          <a:lstStyle/>
          <a:p>
            <a:pPr algn="ctr" rtl="0"/>
            <a:r>
              <a:rPr lang="es-ES" dirty="0" smtClean="0"/>
              <a:t>IMPORTANCIA  DE </a:t>
            </a:r>
            <a:r>
              <a:rPr lang="es-ES" smtClean="0"/>
              <a:t>LA TRIGONOMÉTRIA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13836" y="4667447"/>
            <a:ext cx="8500062" cy="865321"/>
          </a:xfrm>
        </p:spPr>
        <p:txBody>
          <a:bodyPr rtlCol="0"/>
          <a:lstStyle/>
          <a:p>
            <a:pPr rtl="0"/>
            <a:r>
              <a:rPr lang="es-ES" dirty="0" smtClean="0"/>
              <a:t>APLICACIÓN EN LA VIDA COTIDIANA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308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cumento 5"/>
          <p:cNvSpPr/>
          <p:nvPr/>
        </p:nvSpPr>
        <p:spPr>
          <a:xfrm>
            <a:off x="5936566" y="2729132"/>
            <a:ext cx="4712677" cy="3559126"/>
          </a:xfrm>
          <a:prstGeom prst="flowChartDocumen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MX" dirty="0"/>
              <a:t>Sabias que…</a:t>
            </a:r>
            <a:endParaRPr lang="es-ES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r>
              <a:rPr lang="es-MX" sz="2800" dirty="0"/>
              <a:t>Los babilonios y los egipcios determinaron aproximaciones de medidas de ángulos o de longitudes de los lados de los triángulos rectángulos.</a:t>
            </a:r>
          </a:p>
          <a:p>
            <a:pPr rtl="0"/>
            <a:endParaRPr lang="es-E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1646DE4-270A-4A30-AC24-855D2D4A47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752" y="3248807"/>
            <a:ext cx="3432444" cy="20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303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MX" dirty="0"/>
              <a:t>Sabias que…</a:t>
            </a:r>
            <a:br>
              <a:rPr lang="es-MX" dirty="0"/>
            </a:br>
            <a:endParaRPr lang="es-ES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r>
              <a:rPr lang="es-MX" sz="2800" dirty="0" smtClean="0"/>
              <a:t>La </a:t>
            </a:r>
            <a:r>
              <a:rPr lang="es-MX" sz="2800" dirty="0"/>
              <a:t>historia de la trigonometría y de las funciones trigonométricas podría extenderse por más de 4000 años.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EAA503B-9DA7-4313-A9C3-013D940B9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119" y="2465293"/>
            <a:ext cx="4403673" cy="3540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341989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Sabias que…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1291818" y="2465293"/>
            <a:ext cx="4560341" cy="3711669"/>
          </a:xfrm>
        </p:spPr>
        <p:txBody>
          <a:bodyPr>
            <a:normAutofit/>
          </a:bodyPr>
          <a:lstStyle/>
          <a:p>
            <a:r>
              <a:rPr lang="es-MX" sz="2400" dirty="0"/>
              <a:t>Posee numerosas aplicaciones: las técnicas de triangulación, por ejemplo, son usadas en astronomía para medir distancias a estrellas próximas, en la medición de distancias entre puntos geográficos, y en sistemas de navegación por satélites.</a:t>
            </a:r>
          </a:p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EF24A02-FC12-4181-B24A-54B09522B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460" y="2624965"/>
            <a:ext cx="3095890" cy="29129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085991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RAZONES TRIGONOMÉTRICAS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MX" dirty="0"/>
              <a:t> Las </a:t>
            </a:r>
            <a:r>
              <a:rPr lang="es-MX" dirty="0" smtClean="0"/>
              <a:t>razones </a:t>
            </a:r>
            <a:r>
              <a:rPr lang="es-MX" dirty="0"/>
              <a:t>trigonométricas se utilizan para conocer el comportamiento de series y de señales. La trigonometría ayuda a estableces conexiones, desplazamientos, a ubicar posiciones que favorezcan el proceso teniendo en cuenta su complejidad.</a:t>
            </a:r>
          </a:p>
          <a:p>
            <a:endParaRPr lang="es-MX" dirty="0"/>
          </a:p>
        </p:txBody>
      </p:sp>
      <p:pic>
        <p:nvPicPr>
          <p:cNvPr id="1028" name="Picture 4" descr="Resultado de imagen para funciones trigonomÃ©tric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70" y="1828456"/>
            <a:ext cx="4400022" cy="230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Resultado de imagen para funciones trigonomÃ©tric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8" descr="Resultado de imagen para funciones trigonomÃ©tricas"/>
          <p:cNvSpPr>
            <a:spLocks noChangeAspect="1" noChangeArrowheads="1"/>
          </p:cNvSpPr>
          <p:nvPr/>
        </p:nvSpPr>
        <p:spPr bwMode="auto">
          <a:xfrm>
            <a:off x="6877587" y="5888232"/>
            <a:ext cx="214744" cy="21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10" descr="Imagen relacionada"/>
          <p:cNvSpPr>
            <a:spLocks noChangeAspect="1" noChangeArrowheads="1"/>
          </p:cNvSpPr>
          <p:nvPr/>
        </p:nvSpPr>
        <p:spPr bwMode="auto">
          <a:xfrm>
            <a:off x="7029987" y="6040632"/>
            <a:ext cx="214744" cy="21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6" name="Picture 12" descr="Resultado de imagen para funciones trigonomÃ©tric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70" y="4316282"/>
            <a:ext cx="4400022" cy="235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478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CONCLUSIÓN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703385" y="2686928"/>
            <a:ext cx="11211950" cy="4065563"/>
          </a:xfrm>
        </p:spPr>
        <p:txBody>
          <a:bodyPr>
            <a:normAutofit/>
          </a:bodyPr>
          <a:lstStyle/>
          <a:p>
            <a:r>
              <a:rPr lang="es-MX" sz="2400" dirty="0"/>
              <a:t>Mediante este trabajo, se buscó dar a conocer y argumentar como la trigonometría se relaciona con diferentes áreas del conocimiento, también en la vida cotidiana y en nuestro entorno principalmente con la ingeniería, esto se puede comprobar observando varias de las construcciones que se encontraban en nuestra institución y en algunos otras que encontramos fuera de ella como las antenas, haciendo presente el argumento que sin ellas la electricidad no llegaría a todos los lugares las cuales  ya anteriormente fueron mencionadas. Su uso ha estado presente desde tiempos inmemorables y es indispensable para la evolución humana.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8431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gamino horizontal 3"/>
          <p:cNvSpPr/>
          <p:nvPr/>
        </p:nvSpPr>
        <p:spPr>
          <a:xfrm>
            <a:off x="2152357" y="1828456"/>
            <a:ext cx="8314006" cy="4867421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INTEGRANTES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00513" y="2922269"/>
            <a:ext cx="5387926" cy="2761079"/>
          </a:xfrm>
        </p:spPr>
        <p:txBody>
          <a:bodyPr/>
          <a:lstStyle/>
          <a:p>
            <a:r>
              <a:rPr lang="es-MX" dirty="0" smtClean="0"/>
              <a:t>ANGÉLICA MICHEL NAVARRETE DÁVILA</a:t>
            </a:r>
          </a:p>
          <a:p>
            <a:r>
              <a:rPr lang="es-MX" dirty="0" smtClean="0"/>
              <a:t>ANA ESTHER MERCADO RIVERA</a:t>
            </a:r>
          </a:p>
          <a:p>
            <a:r>
              <a:rPr lang="es-MX" dirty="0" smtClean="0"/>
              <a:t>AISLINN MALDONADO REYES</a:t>
            </a:r>
          </a:p>
          <a:p>
            <a:r>
              <a:rPr lang="es-MX" dirty="0" smtClean="0"/>
              <a:t>GUILLERMO NAVARRETE DÁVILA</a:t>
            </a:r>
          </a:p>
          <a:p>
            <a:r>
              <a:rPr lang="es-MX" dirty="0" smtClean="0"/>
              <a:t>FRANCISCO RAFAEL REYES ÁGUILAR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3677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MX" dirty="0"/>
              <a:t>¿Qué es la trigonometría?</a:t>
            </a:r>
            <a:br>
              <a:rPr lang="es-MX" dirty="0"/>
            </a:br>
            <a:endParaRPr lang="es-ES" dirty="0"/>
          </a:p>
        </p:txBody>
      </p:sp>
      <p:sp>
        <p:nvSpPr>
          <p:cNvPr id="14" name="Marcador de posición de contenido 2"/>
          <p:cNvSpPr>
            <a:spLocks noGrp="1"/>
          </p:cNvSpPr>
          <p:nvPr>
            <p:ph idx="1"/>
          </p:nvPr>
        </p:nvSpPr>
        <p:spPr>
          <a:xfrm>
            <a:off x="1280160" y="2190749"/>
            <a:ext cx="9512336" cy="990333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algn="ctr"/>
            <a:r>
              <a:rPr lang="es-MX" sz="2800" dirty="0"/>
              <a:t>Es la parte de las matemáticas que estudia las relaciones entre los lados y los ángulos de un triangulo.</a:t>
            </a:r>
          </a:p>
          <a:p>
            <a:endParaRPr lang="es-MX" dirty="0"/>
          </a:p>
          <a:p>
            <a:pPr rtl="0"/>
            <a:endParaRPr lang="es-ES" dirty="0"/>
          </a:p>
        </p:txBody>
      </p:sp>
      <p:pic>
        <p:nvPicPr>
          <p:cNvPr id="4" name="Picture 2" descr="Resultado de imagen para trigonometri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8"/>
          <a:stretch/>
        </p:blipFill>
        <p:spPr bwMode="auto">
          <a:xfrm>
            <a:off x="4269094" y="3543375"/>
            <a:ext cx="3777626" cy="253259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perspectiveRigh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s-MX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La trigonometría y la ingeniería</a:t>
            </a:r>
            <a:endParaRPr lang="es-E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42536" y="2211851"/>
            <a:ext cx="8679766" cy="1424648"/>
          </a:xfrm>
        </p:spPr>
        <p:txBody>
          <a:bodyPr>
            <a:normAutofit/>
          </a:bodyPr>
          <a:lstStyle/>
          <a:p>
            <a:r>
              <a:rPr lang="es-MX" sz="2400" dirty="0"/>
              <a:t>La trigonometría no solo es utilizable en el ámbito escolar, sino también en la vida cotidiana, esencialmente lo podemos observar en las construcciones (ingeniería). </a:t>
            </a:r>
          </a:p>
          <a:p>
            <a:endParaRPr lang="es-MX" dirty="0"/>
          </a:p>
        </p:txBody>
      </p:sp>
      <p:pic>
        <p:nvPicPr>
          <p:cNvPr id="5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968" y="3696338"/>
            <a:ext cx="3188516" cy="2243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ctángulo 3"/>
          <p:cNvSpPr/>
          <p:nvPr/>
        </p:nvSpPr>
        <p:spPr>
          <a:xfrm>
            <a:off x="5425440" y="4287182"/>
            <a:ext cx="6278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/>
              <a:t>Es importante destacar que desde la antigüedad esta técnica de utilizar triángulos ya era empleada, por ejemplo para la construcción de las pirámides en las culturas como Egipto.</a:t>
            </a:r>
          </a:p>
        </p:txBody>
      </p:sp>
      <p:sp>
        <p:nvSpPr>
          <p:cNvPr id="6" name="Marco 5"/>
          <p:cNvSpPr/>
          <p:nvPr/>
        </p:nvSpPr>
        <p:spPr>
          <a:xfrm>
            <a:off x="5219114" y="3910818"/>
            <a:ext cx="6485206" cy="2152357"/>
          </a:xfrm>
          <a:prstGeom prst="fram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¿</a:t>
            </a:r>
            <a:r>
              <a:rPr lang="es-ES" dirty="0" smtClean="0"/>
              <a:t>POR QUÉ UTILIZAN LOS INGENIEROS LA TRIGONOMETRIA?</a:t>
            </a:r>
            <a:endParaRPr lang="es-ES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12872" y="2182665"/>
            <a:ext cx="5824025" cy="4332850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buNone/>
            </a:pPr>
            <a:r>
              <a:rPr lang="es-MX" sz="2600" dirty="0"/>
              <a:t>Los ingenieros utilizan esta técnica debido a la eficiencia que tiene.</a:t>
            </a:r>
          </a:p>
          <a:p>
            <a:pPr marL="0" indent="0">
              <a:buNone/>
            </a:pPr>
            <a:r>
              <a:rPr lang="es-MX" sz="2600" dirty="0"/>
              <a:t>En el equipo de trabajo nos dimos a la tarea de buscar algunos ejemplos de ello en la escuela preparatoria Oficial Anexa a la Normal de Ixtlahuaca y en sus alrededores. Encontramos algunos que se explicaran a continuación.</a:t>
            </a:r>
          </a:p>
          <a:p>
            <a:pPr marL="0" indent="0">
              <a:buNone/>
            </a:pPr>
            <a:r>
              <a:rPr lang="es-MX" sz="2600" dirty="0"/>
              <a:t>Pero antes se debe explicar que los ingenieros de diversos tipos utilizan los fundamentos de la trigonometría para construir estructuras/sistemas y puentes</a:t>
            </a:r>
            <a:r>
              <a:rPr lang="es-MX" dirty="0"/>
              <a:t>.</a:t>
            </a:r>
          </a:p>
          <a:p>
            <a:pPr marL="0" indent="0">
              <a:buNone/>
            </a:pPr>
            <a:endParaRPr lang="es-MX" dirty="0"/>
          </a:p>
          <a:p>
            <a:pPr rtl="0"/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997" y="2076723"/>
            <a:ext cx="2556412" cy="4544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705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ceso predefinido 5"/>
          <p:cNvSpPr/>
          <p:nvPr/>
        </p:nvSpPr>
        <p:spPr>
          <a:xfrm>
            <a:off x="506437" y="2518117"/>
            <a:ext cx="5092505" cy="3488788"/>
          </a:xfrm>
          <a:prstGeom prst="flowChartPredefinedProcess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dirty="0" smtClean="0"/>
              <a:t>¿LOS INGENIEROS UTILIZAN ÁNGULOS?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98807" y="2795659"/>
            <a:ext cx="3418449" cy="2845485"/>
          </a:xfrm>
        </p:spPr>
        <p:txBody>
          <a:bodyPr>
            <a:normAutofit/>
          </a:bodyPr>
          <a:lstStyle/>
          <a:p>
            <a:r>
              <a:rPr lang="es-MX" sz="2800" dirty="0" smtClean="0"/>
              <a:t>Mediante el uso de la trigonometría se puede determinar su altura y la medida de sus ángulos</a:t>
            </a:r>
            <a:endParaRPr lang="es-MX" sz="2800" dirty="0"/>
          </a:p>
        </p:txBody>
      </p:sp>
      <p:pic>
        <p:nvPicPr>
          <p:cNvPr id="5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987" y="2190749"/>
            <a:ext cx="4323805" cy="4308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ángulo 3"/>
          <p:cNvSpPr/>
          <p:nvPr/>
        </p:nvSpPr>
        <p:spPr>
          <a:xfrm>
            <a:off x="-712788" y="-575578"/>
            <a:ext cx="6096001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/>
              <a:t>Mediante el uso de la trigonometría se puede determinar su altura y la medida de sus ángulos</a:t>
            </a:r>
          </a:p>
        </p:txBody>
      </p:sp>
    </p:spTree>
    <p:extLst>
      <p:ext uri="{BB962C8B-B14F-4D97-AF65-F5344CB8AC3E}">
        <p14:creationId xmlns:p14="http://schemas.microsoft.com/office/powerpoint/2010/main" val="22496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TRIÁNGULOS PARA CONSTRUIR</a:t>
            </a:r>
            <a:endParaRPr lang="es-ES" dirty="0"/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703385" y="2526819"/>
            <a:ext cx="4389762" cy="2847040"/>
          </a:xfrm>
        </p:spPr>
        <p:txBody>
          <a:bodyPr rtlCol="0"/>
          <a:lstStyle/>
          <a:p>
            <a:r>
              <a:rPr lang="es-MX" dirty="0"/>
              <a:t>En la ingeniería también se emplean los triángulos para darle soporte a las grandes estructuras y que su construcción no sufra daños en caso de un accidente inesperado. En la EPOANI encontramos que la estructura del domo esta de esta manera: </a:t>
            </a:r>
          </a:p>
          <a:p>
            <a:pPr rtl="0"/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348" y="2491156"/>
            <a:ext cx="6167876" cy="3469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riángulo isósceles 9"/>
          <p:cNvSpPr/>
          <p:nvPr/>
        </p:nvSpPr>
        <p:spPr>
          <a:xfrm>
            <a:off x="8296018" y="466343"/>
            <a:ext cx="942535" cy="1151442"/>
          </a:xfrm>
          <a:prstGeom prst="triangle">
            <a:avLst/>
          </a:prstGeom>
          <a:solidFill>
            <a:srgbClr val="FF000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8304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fuera de página 4"/>
          <p:cNvSpPr/>
          <p:nvPr/>
        </p:nvSpPr>
        <p:spPr>
          <a:xfrm>
            <a:off x="815926" y="2518117"/>
            <a:ext cx="6260123" cy="3784209"/>
          </a:xfrm>
          <a:prstGeom prst="flowChartOffpageConnec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EN CONSTRUCCIÓN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1083675" y="263512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400" dirty="0"/>
              <a:t>También dentro de esta institución se encuentran construyendo una salón y por lo tanto emplean triángulos para soportar el peso de los muros, formando un triangulo isósceles y otros triangulo rectángulo</a:t>
            </a:r>
            <a:r>
              <a:rPr lang="es-MX" sz="2000" dirty="0"/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677" y="898761"/>
            <a:ext cx="3265578" cy="5805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246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26018" y="2446236"/>
            <a:ext cx="4347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/>
              <a:t>Otro ejemplo que pudimos encontrar es que en una antena de luz, su estructura era triangular, y al investigar encontramos que esto se debía a que si había por ejemplo vientos fuertes, no fuera tan fácil de derribar</a:t>
            </a:r>
            <a:r>
              <a:rPr lang="es-MX" sz="2800" dirty="0" smtClean="0"/>
              <a:t>. </a:t>
            </a:r>
            <a:endParaRPr lang="es-MX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791" y="1547930"/>
            <a:ext cx="2819452" cy="50123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ángulo 3"/>
          <p:cNvSpPr/>
          <p:nvPr/>
        </p:nvSpPr>
        <p:spPr>
          <a:xfrm>
            <a:off x="2193531" y="778489"/>
            <a:ext cx="36726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ANTENAS</a:t>
            </a:r>
            <a:endParaRPr lang="es-MX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44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untos educativos 16x9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750_TF03462902_TF03462902.potx" id="{4CE945C6-95B6-4FA9-BB0F-C70DFDA6D9C8}" vid="{F60AB2A4-3AA5-45D0-B345-5DEC87621E67}"/>
    </a:ext>
  </a:extLst>
</a:theme>
</file>

<file path=ppt/theme/theme2.xml><?xml version="1.0" encoding="utf-8"?>
<a:theme xmlns:a="http://schemas.openxmlformats.org/drawingml/2006/main" name="1_Asuntos educativos 16x9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750_TF03462902_TF03462902.potx" id="{4CE945C6-95B6-4FA9-BB0F-C70DFDA6D9C8}" vid="{F60AB2A4-3AA5-45D0-B345-5DEC87621E67}"/>
    </a:ext>
  </a:extLst>
</a:theme>
</file>

<file path=ppt/theme/theme3.xml><?xml version="1.0" encoding="utf-8"?>
<a:theme xmlns:a="http://schemas.openxmlformats.org/drawingml/2006/main" name="Tema de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temas educativos, diseño con ilustraciones en una pizarra (pantalla panorámica)</Template>
  <TotalTime>73</TotalTime>
  <Words>553</Words>
  <Application>Microsoft Office PowerPoint</Application>
  <PresentationFormat>Panorámica</PresentationFormat>
  <Paragraphs>46</Paragraphs>
  <Slides>14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Calibri</vt:lpstr>
      <vt:lpstr>Cambria</vt:lpstr>
      <vt:lpstr>Candara</vt:lpstr>
      <vt:lpstr>Wingdings</vt:lpstr>
      <vt:lpstr>Asuntos educativos 16x9</vt:lpstr>
      <vt:lpstr>1_Asuntos educativos 16x9</vt:lpstr>
      <vt:lpstr>IMPORTANCIA  DE LA TRIGONOMÉTRIA</vt:lpstr>
      <vt:lpstr>INTEGRANTES</vt:lpstr>
      <vt:lpstr>¿Qué es la trigonometría? </vt:lpstr>
      <vt:lpstr>La trigonometría y la ingeniería</vt:lpstr>
      <vt:lpstr>¿POR QUÉ UTILIZAN LOS INGENIEROS LA TRIGONOMETRIA?</vt:lpstr>
      <vt:lpstr>¿LOS INGENIEROS UTILIZAN ÁNGULOS?</vt:lpstr>
      <vt:lpstr>TRIÁNGULOS PARA CONSTRUIR</vt:lpstr>
      <vt:lpstr>EN CONSTRUCCIÓN</vt:lpstr>
      <vt:lpstr>Presentación de PowerPoint</vt:lpstr>
      <vt:lpstr>Sabias que…</vt:lpstr>
      <vt:lpstr>Sabias que… </vt:lpstr>
      <vt:lpstr>Sabias que…</vt:lpstr>
      <vt:lpstr>RAZONES TRIGONOMÉTRICAS</vt:lpstr>
      <vt:lpstr>CONCLUSIÓN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del título</dc:title>
  <dc:creator>Guillermo Navarrete</dc:creator>
  <cp:lastModifiedBy>angelica navarrete</cp:lastModifiedBy>
  <cp:revision>7</cp:revision>
  <dcterms:created xsi:type="dcterms:W3CDTF">2018-12-02T03:24:37Z</dcterms:created>
  <dcterms:modified xsi:type="dcterms:W3CDTF">2018-12-02T04:48:58Z</dcterms:modified>
</cp:coreProperties>
</file>