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 id="278" r:id="rId23"/>
    <p:sldId id="280" r:id="rId24"/>
    <p:sldId id="279" r:id="rId25"/>
    <p:sldId id="275" r:id="rId26"/>
  </p:sldIdLst>
  <p:sldSz cx="9144000" cy="6858000" type="screen4x3"/>
  <p:notesSz cx="6858000" cy="9144000"/>
  <p:defaultTextStyle>
    <a:defPPr lvl="0">
      <a:defRPr lang="es-MX"/>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152" y="1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s-ES"/>
              <a:t>Haga clic para modificar el estilo de título del patrón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C7686F7-B7AF-4BEA-83A4-42F0AA894193}" type="datetimeFigureOut">
              <a:rPr lang="es-MX" smtClean="0"/>
              <a:t>03/12/2018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0349B4B-9F43-46A9-B0E1-356E4206D706}"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DC7686F7-B7AF-4BEA-83A4-42F0AA894193}" type="datetimeFigureOut">
              <a:rPr lang="es-MX" smtClean="0"/>
              <a:t>03/12/2018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0349B4B-9F43-46A9-B0E1-356E4206D706}"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DC7686F7-B7AF-4BEA-83A4-42F0AA894193}" type="datetimeFigureOut">
              <a:rPr lang="es-MX" smtClean="0"/>
              <a:t>03/12/2018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0349B4B-9F43-46A9-B0E1-356E4206D706}"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C7686F7-B7AF-4BEA-83A4-42F0AA894193}" type="datetimeFigureOut">
              <a:rPr lang="es-MX" smtClean="0"/>
              <a:t>03/12/2018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0349B4B-9F43-46A9-B0E1-356E4206D706}"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a:t>Haga clic para modificar el estilo de título del patrón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a:t>Haga clic para modificar el estilo de texto del patrón</a:t>
            </a:r>
          </a:p>
        </p:txBody>
      </p:sp>
      <p:sp>
        <p:nvSpPr>
          <p:cNvPr id="4" name="Date Placeholder 3"/>
          <p:cNvSpPr>
            <a:spLocks noGrp="1"/>
          </p:cNvSpPr>
          <p:nvPr>
            <p:ph type="dt" sz="half" idx="10"/>
          </p:nvPr>
        </p:nvSpPr>
        <p:spPr/>
        <p:txBody>
          <a:bodyPr/>
          <a:lstStyle/>
          <a:p>
            <a:fld id="{DC7686F7-B7AF-4BEA-83A4-42F0AA894193}" type="datetimeFigureOut">
              <a:rPr lang="es-MX" smtClean="0"/>
              <a:t>03/12/2018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0349B4B-9F43-46A9-B0E1-356E4206D706}" type="slidenum">
              <a:rPr lang="es-MX" smtClean="0"/>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C7686F7-B7AF-4BEA-83A4-42F0AA894193}" type="datetimeFigureOut">
              <a:rPr lang="es-MX" smtClean="0"/>
              <a:t>03/12/2018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0349B4B-9F43-46A9-B0E1-356E4206D706}" type="slidenum">
              <a:rPr lang="es-MX" smtClean="0"/>
              <a:t>‹Nº›</a:t>
            </a:fld>
            <a:endParaRPr lang="es-MX"/>
          </a:p>
        </p:txBody>
      </p:sp>
      <p:sp>
        <p:nvSpPr>
          <p:cNvPr id="8" name="Title 7"/>
          <p:cNvSpPr>
            <a:spLocks noGrp="1"/>
          </p:cNvSpPr>
          <p:nvPr>
            <p:ph type="title"/>
          </p:nvPr>
        </p:nvSpPr>
        <p:spPr/>
        <p:txBody>
          <a:bodyPr/>
          <a:lstStyle/>
          <a:p>
            <a:r>
              <a:rPr lang="es-ES"/>
              <a:t>Haga clic para modificar el estilo de título del patrón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a:t>Haga clic para modificar el estilo de texto del patrón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a:t>Haga clic para modificar el estilo de texto del patrón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C7686F7-B7AF-4BEA-83A4-42F0AA894193}" type="datetimeFigureOut">
              <a:rPr lang="es-MX" smtClean="0"/>
              <a:t>03/12/2018</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D0349B4B-9F43-46A9-B0E1-356E4206D706}"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DC7686F7-B7AF-4BEA-83A4-42F0AA894193}" type="datetimeFigureOut">
              <a:rPr lang="es-MX" smtClean="0"/>
              <a:t>03/12/2018</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D0349B4B-9F43-46A9-B0E1-356E4206D706}"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7686F7-B7AF-4BEA-83A4-42F0AA894193}" type="datetimeFigureOut">
              <a:rPr lang="es-MX" smtClean="0"/>
              <a:t>03/12/2018</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D0349B4B-9F43-46A9-B0E1-356E4206D706}"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a:t>Haga clic para modificar el estilo de título del patrón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s-ES"/>
              <a:t>Haga clic para modificar el estilo de texto del patrón</a:t>
            </a:r>
          </a:p>
        </p:txBody>
      </p:sp>
      <p:sp>
        <p:nvSpPr>
          <p:cNvPr id="5" name="Date Placeholder 4"/>
          <p:cNvSpPr>
            <a:spLocks noGrp="1"/>
          </p:cNvSpPr>
          <p:nvPr>
            <p:ph type="dt" sz="half" idx="10"/>
          </p:nvPr>
        </p:nvSpPr>
        <p:spPr/>
        <p:txBody>
          <a:bodyPr/>
          <a:lstStyle/>
          <a:p>
            <a:fld id="{DC7686F7-B7AF-4BEA-83A4-42F0AA894193}" type="datetimeFigureOut">
              <a:rPr lang="es-MX" smtClean="0"/>
              <a:t>03/12/2018</a:t>
            </a:fld>
            <a:endParaRPr lang="es-MX"/>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s-MX"/>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D0349B4B-9F43-46A9-B0E1-356E4206D706}"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s-ES"/>
              <a:t>Haga clic en el icono para agregar una imagen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DC7686F7-B7AF-4BEA-83A4-42F0AA894193}" type="datetimeFigureOut">
              <a:rPr lang="es-MX" smtClean="0"/>
              <a:t>03/12/2018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0349B4B-9F43-46A9-B0E1-356E4206D706}"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DC7686F7-B7AF-4BEA-83A4-42F0AA894193}" type="datetimeFigureOut">
              <a:rPr lang="es-MX" smtClean="0"/>
              <a:t>03/12/2018</a:t>
            </a:fld>
            <a:endParaRPr lang="es-MX"/>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s-MX"/>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D0349B4B-9F43-46A9-B0E1-356E4206D706}"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rot="19140000">
            <a:off x="385878" y="1408777"/>
            <a:ext cx="5390830" cy="1204306"/>
          </a:xfrm>
        </p:spPr>
        <p:txBody>
          <a:bodyPr/>
          <a:lstStyle/>
          <a:p>
            <a:pPr algn="ctr"/>
            <a:r>
              <a:rPr lang="es-MX" sz="4000" b="1" dirty="0">
                <a:solidFill>
                  <a:schemeClr val="accent5">
                    <a:lumMod val="75000"/>
                  </a:schemeClr>
                </a:solidFill>
                <a:latin typeface="Bebas Neue" pitchFamily="34" charset="0"/>
              </a:rPr>
              <a:t>EL ROL DE LA MUJER EN MESOPOTAMIA</a:t>
            </a:r>
          </a:p>
        </p:txBody>
      </p:sp>
      <p:sp>
        <p:nvSpPr>
          <p:cNvPr id="3" name="2 Subtítulo"/>
          <p:cNvSpPr>
            <a:spLocks noGrp="1"/>
          </p:cNvSpPr>
          <p:nvPr>
            <p:ph type="subTitle" idx="1"/>
          </p:nvPr>
        </p:nvSpPr>
        <p:spPr>
          <a:xfrm>
            <a:off x="539552" y="4077072"/>
            <a:ext cx="5760640" cy="2448272"/>
          </a:xfrm>
        </p:spPr>
        <p:txBody>
          <a:bodyPr>
            <a:normAutofit lnSpcReduction="10000"/>
          </a:bodyPr>
          <a:lstStyle/>
          <a:p>
            <a:pPr algn="just"/>
            <a:r>
              <a:rPr lang="es-MX" b="1" dirty="0">
                <a:effectLst>
                  <a:outerShdw blurRad="38100" dist="38100" dir="2700000" algn="tl">
                    <a:srgbClr val="000000">
                      <a:alpha val="43137"/>
                    </a:srgbClr>
                  </a:outerShdw>
                </a:effectLst>
              </a:rPr>
              <a:t>Equipo:</a:t>
            </a:r>
          </a:p>
          <a:p>
            <a:pPr marL="285750" indent="-285750" algn="just">
              <a:buFont typeface="Arial" panose="020B0604020202020204" pitchFamily="34" charset="0"/>
              <a:buChar char="•"/>
            </a:pPr>
            <a:r>
              <a:rPr lang="es-MX" dirty="0">
                <a:effectLst>
                  <a:outerShdw blurRad="38100" dist="38100" dir="2700000" algn="tl">
                    <a:srgbClr val="000000">
                      <a:alpha val="43137"/>
                    </a:srgbClr>
                  </a:outerShdw>
                </a:effectLst>
              </a:rPr>
              <a:t>Mara Michelle ángeles </a:t>
            </a:r>
            <a:r>
              <a:rPr lang="es-MX" dirty="0" err="1">
                <a:effectLst>
                  <a:outerShdw blurRad="38100" dist="38100" dir="2700000" algn="tl">
                    <a:srgbClr val="000000">
                      <a:alpha val="43137"/>
                    </a:srgbClr>
                  </a:outerShdw>
                </a:effectLst>
              </a:rPr>
              <a:t>leandro</a:t>
            </a:r>
            <a:endParaRPr lang="es-MX" dirty="0">
              <a:effectLst>
                <a:outerShdw blurRad="38100" dist="38100" dir="2700000" algn="tl">
                  <a:srgbClr val="000000">
                    <a:alpha val="43137"/>
                  </a:srgbClr>
                </a:outerShdw>
              </a:effectLst>
            </a:endParaRPr>
          </a:p>
          <a:p>
            <a:pPr marL="285750" indent="-285750" algn="just">
              <a:buFont typeface="Arial" panose="020B0604020202020204" pitchFamily="34" charset="0"/>
              <a:buChar char="•"/>
            </a:pPr>
            <a:r>
              <a:rPr lang="es-MX" dirty="0">
                <a:effectLst>
                  <a:outerShdw blurRad="38100" dist="38100" dir="2700000" algn="tl">
                    <a:srgbClr val="000000">
                      <a:alpha val="43137"/>
                    </a:srgbClr>
                  </a:outerShdw>
                </a:effectLst>
              </a:rPr>
              <a:t>Guillermo </a:t>
            </a:r>
            <a:r>
              <a:rPr lang="es-MX" dirty="0" err="1">
                <a:effectLst>
                  <a:outerShdw blurRad="38100" dist="38100" dir="2700000" algn="tl">
                    <a:srgbClr val="000000">
                      <a:alpha val="43137"/>
                    </a:srgbClr>
                  </a:outerShdw>
                </a:effectLst>
              </a:rPr>
              <a:t>aimar</a:t>
            </a:r>
            <a:r>
              <a:rPr lang="es-MX" dirty="0">
                <a:effectLst>
                  <a:outerShdw blurRad="38100" dist="38100" dir="2700000" algn="tl">
                    <a:srgbClr val="000000">
                      <a:alpha val="43137"/>
                    </a:srgbClr>
                  </a:outerShdw>
                </a:effectLst>
              </a:rPr>
              <a:t> contreras guzmán</a:t>
            </a:r>
          </a:p>
          <a:p>
            <a:pPr marL="285750" indent="-285750" algn="just">
              <a:buFont typeface="Arial" panose="020B0604020202020204" pitchFamily="34" charset="0"/>
              <a:buChar char="•"/>
            </a:pPr>
            <a:r>
              <a:rPr lang="es-MX" dirty="0" err="1">
                <a:effectLst>
                  <a:outerShdw blurRad="38100" dist="38100" dir="2700000" algn="tl">
                    <a:srgbClr val="000000">
                      <a:alpha val="43137"/>
                    </a:srgbClr>
                  </a:outerShdw>
                </a:effectLst>
              </a:rPr>
              <a:t>Chabelli</a:t>
            </a:r>
            <a:r>
              <a:rPr lang="es-MX" dirty="0">
                <a:effectLst>
                  <a:outerShdw blurRad="38100" dist="38100" dir="2700000" algn="tl">
                    <a:srgbClr val="000000">
                      <a:alpha val="43137"/>
                    </a:srgbClr>
                  </a:outerShdw>
                </a:effectLst>
              </a:rPr>
              <a:t> </a:t>
            </a:r>
            <a:r>
              <a:rPr lang="es-MX" dirty="0" err="1">
                <a:effectLst>
                  <a:outerShdw blurRad="38100" dist="38100" dir="2700000" algn="tl">
                    <a:srgbClr val="000000">
                      <a:alpha val="43137"/>
                    </a:srgbClr>
                  </a:outerShdw>
                </a:effectLst>
              </a:rPr>
              <a:t>Xochiquetzali</a:t>
            </a:r>
            <a:r>
              <a:rPr lang="es-MX" dirty="0">
                <a:effectLst>
                  <a:outerShdw blurRad="38100" dist="38100" dir="2700000" algn="tl">
                    <a:srgbClr val="000000">
                      <a:alpha val="43137"/>
                    </a:srgbClr>
                  </a:outerShdw>
                </a:effectLst>
              </a:rPr>
              <a:t> Flores </a:t>
            </a:r>
            <a:r>
              <a:rPr lang="es-MX" dirty="0" err="1">
                <a:effectLst>
                  <a:outerShdw blurRad="38100" dist="38100" dir="2700000" algn="tl">
                    <a:srgbClr val="000000">
                      <a:alpha val="43137"/>
                    </a:srgbClr>
                  </a:outerShdw>
                </a:effectLst>
              </a:rPr>
              <a:t>Alavez</a:t>
            </a:r>
            <a:endParaRPr lang="es-MX" dirty="0">
              <a:effectLst>
                <a:outerShdw blurRad="38100" dist="38100" dir="2700000" algn="tl">
                  <a:srgbClr val="000000">
                    <a:alpha val="43137"/>
                  </a:srgbClr>
                </a:outerShdw>
              </a:effectLst>
            </a:endParaRPr>
          </a:p>
          <a:p>
            <a:pPr marL="285750" indent="-285750" algn="just">
              <a:buFont typeface="Arial" panose="020B0604020202020204" pitchFamily="34" charset="0"/>
              <a:buChar char="•"/>
            </a:pPr>
            <a:r>
              <a:rPr lang="es-MX" dirty="0">
                <a:effectLst>
                  <a:outerShdw blurRad="38100" dist="38100" dir="2700000" algn="tl">
                    <a:srgbClr val="000000">
                      <a:alpha val="43137"/>
                    </a:srgbClr>
                  </a:outerShdw>
                </a:effectLst>
              </a:rPr>
              <a:t>Fernanda Hernández Martínez</a:t>
            </a:r>
          </a:p>
          <a:p>
            <a:pPr marL="285750" indent="-285750" algn="just">
              <a:buFont typeface="Arial" panose="020B0604020202020204" pitchFamily="34" charset="0"/>
              <a:buChar char="•"/>
            </a:pPr>
            <a:r>
              <a:rPr lang="es-MX" dirty="0">
                <a:effectLst>
                  <a:outerShdw blurRad="38100" dist="38100" dir="2700000" algn="tl">
                    <a:srgbClr val="000000">
                      <a:alpha val="43137"/>
                    </a:srgbClr>
                  </a:outerShdw>
                </a:effectLst>
              </a:rPr>
              <a:t>Ana Esther Mercado Rivera</a:t>
            </a:r>
          </a:p>
          <a:p>
            <a:pPr marL="285750" indent="-285750" algn="just">
              <a:buFont typeface="Arial" panose="020B0604020202020204" pitchFamily="34" charset="0"/>
              <a:buChar char="•"/>
            </a:pPr>
            <a:r>
              <a:rPr lang="es-MX" dirty="0">
                <a:effectLst>
                  <a:outerShdw blurRad="38100" dist="38100" dir="2700000" algn="tl">
                    <a:srgbClr val="000000">
                      <a:alpha val="43137"/>
                    </a:srgbClr>
                  </a:outerShdw>
                </a:effectLst>
              </a:rPr>
              <a:t>Erika Itzel Ramos Padilla</a:t>
            </a:r>
          </a:p>
          <a:p>
            <a:pPr marL="285750" indent="-285750" algn="just">
              <a:buFont typeface="Arial" panose="020B0604020202020204" pitchFamily="34" charset="0"/>
              <a:buChar char="•"/>
            </a:pPr>
            <a:r>
              <a:rPr lang="es-MX" dirty="0">
                <a:effectLst>
                  <a:outerShdw blurRad="38100" dist="38100" dir="2700000" algn="tl">
                    <a:srgbClr val="000000">
                      <a:alpha val="43137"/>
                    </a:srgbClr>
                  </a:outerShdw>
                </a:effectLst>
              </a:rPr>
              <a:t>Cristian Sánchez Gonzáles</a:t>
            </a:r>
          </a:p>
        </p:txBody>
      </p:sp>
      <p:pic>
        <p:nvPicPr>
          <p:cNvPr id="5" name="Imagen 4"/>
          <p:cNvPicPr>
            <a:picLocks noChangeAspect="1"/>
          </p:cNvPicPr>
          <p:nvPr/>
        </p:nvPicPr>
        <p:blipFill>
          <a:blip r:embed="rId2"/>
          <a:stretch>
            <a:fillRect/>
          </a:stretch>
        </p:blipFill>
        <p:spPr>
          <a:xfrm>
            <a:off x="4622660" y="1828799"/>
            <a:ext cx="3579937" cy="21367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83326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DIVORCIO Y RUPTURA FAMILIAR</a:t>
            </a:r>
          </a:p>
        </p:txBody>
      </p:sp>
      <p:sp>
        <p:nvSpPr>
          <p:cNvPr id="3" name="2 Marcador de contenido"/>
          <p:cNvSpPr>
            <a:spLocks noGrp="1"/>
          </p:cNvSpPr>
          <p:nvPr>
            <p:ph idx="1"/>
          </p:nvPr>
        </p:nvSpPr>
        <p:spPr/>
        <p:txBody>
          <a:bodyPr>
            <a:normAutofit/>
          </a:bodyPr>
          <a:lstStyle/>
          <a:p>
            <a:pPr algn="just"/>
            <a:r>
              <a:rPr lang="es-MX" sz="2000" b="0" dirty="0"/>
              <a:t>Si era la mujer quien quería divorciarse o el marido se negaba a entregar la dote, entonces intervenían los tribunales. Si la mujer podía demostrar que la ruptura matrimonial era culpa de la dejación del marido, entonces podía irse con sus hijos y con la dote a la casa del padre. Pero si se demostraba que el matrimonio se deshacía por su culpa, perdía la dote y los hijos y el marido podía mantenerla como sierva e incluso arrojarla al río.</a:t>
            </a:r>
          </a:p>
        </p:txBody>
      </p:sp>
      <p:pic>
        <p:nvPicPr>
          <p:cNvPr id="4" name="Imagen 3"/>
          <p:cNvPicPr>
            <a:picLocks noChangeAspect="1"/>
          </p:cNvPicPr>
          <p:nvPr/>
        </p:nvPicPr>
        <p:blipFill>
          <a:blip r:embed="rId2"/>
          <a:stretch>
            <a:fillRect/>
          </a:stretch>
        </p:blipFill>
        <p:spPr>
          <a:xfrm>
            <a:off x="3390900" y="3302000"/>
            <a:ext cx="2475230" cy="1676400"/>
          </a:xfrm>
          <a:prstGeom prst="ellipse">
            <a:avLst/>
          </a:prstGeom>
          <a:ln>
            <a:noFill/>
          </a:ln>
          <a:effectLst>
            <a:softEdge rad="112500"/>
          </a:effectLst>
        </p:spPr>
      </p:pic>
    </p:spTree>
    <p:extLst>
      <p:ext uri="{BB962C8B-B14F-4D97-AF65-F5344CB8AC3E}">
        <p14:creationId xmlns:p14="http://schemas.microsoft.com/office/powerpoint/2010/main" val="33045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LA PROTECCIÓN DE LAS VIUDAS</a:t>
            </a:r>
          </a:p>
        </p:txBody>
      </p:sp>
      <p:sp>
        <p:nvSpPr>
          <p:cNvPr id="3" name="2 Marcador de contenido"/>
          <p:cNvSpPr>
            <a:spLocks noGrp="1"/>
          </p:cNvSpPr>
          <p:nvPr>
            <p:ph idx="1"/>
          </p:nvPr>
        </p:nvSpPr>
        <p:spPr/>
        <p:txBody>
          <a:bodyPr>
            <a:normAutofit/>
          </a:bodyPr>
          <a:lstStyle/>
          <a:p>
            <a:pPr algn="just"/>
            <a:r>
              <a:rPr lang="es-MX" sz="1800" b="0" dirty="0"/>
              <a:t>Los babilonios establecieron leyes para ofrecer una ayuda que les permitiese sobrevivir dignamente en la ausencia del marido.</a:t>
            </a:r>
          </a:p>
          <a:p>
            <a:pPr algn="just">
              <a:buFont typeface="Courier New" panose="02070309020205020404" pitchFamily="49" charset="0"/>
              <a:buChar char="o"/>
            </a:pPr>
            <a:r>
              <a:rPr lang="es-MX" sz="1800" b="0" dirty="0"/>
              <a:t>Tenían derecho de permanecer en el hogar en caso de tener hijos</a:t>
            </a:r>
          </a:p>
          <a:p>
            <a:pPr algn="just">
              <a:buFont typeface="Courier New" panose="02070309020205020404" pitchFamily="49" charset="0"/>
              <a:buChar char="o"/>
            </a:pPr>
            <a:r>
              <a:rPr lang="es-MX" sz="1800" b="0" dirty="0"/>
              <a:t>Los regalos de boda debían guardarse como una salvaguarda para la mujer</a:t>
            </a:r>
          </a:p>
          <a:p>
            <a:pPr algn="just">
              <a:buFont typeface="Courier New" panose="02070309020205020404" pitchFamily="49" charset="0"/>
              <a:buChar char="o"/>
            </a:pPr>
            <a:r>
              <a:rPr lang="es-MX" sz="1800" b="0" dirty="0"/>
              <a:t>Si una viuda volvía a casarse, perdía los regalos de boda y tenía que marcharse del hogar, aunque si tenía hijos debía pedir permiso judicial para volver a casarse.</a:t>
            </a:r>
          </a:p>
        </p:txBody>
      </p:sp>
    </p:spTree>
    <p:extLst>
      <p:ext uri="{BB962C8B-B14F-4D97-AF65-F5344CB8AC3E}">
        <p14:creationId xmlns:p14="http://schemas.microsoft.com/office/powerpoint/2010/main" val="908998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a:t>Educación</a:t>
            </a:r>
          </a:p>
        </p:txBody>
      </p:sp>
      <p:sp>
        <p:nvSpPr>
          <p:cNvPr id="3" name="2 Marcador de contenido"/>
          <p:cNvSpPr>
            <a:spLocks noGrp="1"/>
          </p:cNvSpPr>
          <p:nvPr>
            <p:ph idx="1"/>
          </p:nvPr>
        </p:nvSpPr>
        <p:spPr/>
        <p:txBody>
          <a:bodyPr>
            <a:normAutofit/>
          </a:bodyPr>
          <a:lstStyle/>
          <a:p>
            <a:pPr algn="just"/>
            <a:r>
              <a:rPr lang="es-MX" sz="1800" b="0" dirty="0"/>
              <a:t>Pocas personas sabían leer, en su mayoría eran hombres. Aunque también algunas hijas de nobles recibían educación, si tenían la suerte de que su progenitor no hiciese demasiadas distinciones entre hijos e hijas. Sin embargo, no era muy popular que una mujer tuviese formación y cultura. Lo más frecuente era que las mujeres realizaran con el ganado, hilanderas y cerveceras. Algunas otras sabían cómo utilizar plantas para curar o aliviar enfermedades, </a:t>
            </a:r>
            <a:r>
              <a:rPr lang="es-MX" sz="1800" b="0" i="1" dirty="0"/>
              <a:t>eran las típicas brujas que no tenían mucha aceptación en la sociedad mesopotámica.</a:t>
            </a:r>
            <a:endParaRPr lang="es-MX" sz="1800" b="0" dirty="0"/>
          </a:p>
        </p:txBody>
      </p:sp>
      <p:pic>
        <p:nvPicPr>
          <p:cNvPr id="4" name="Imagen 3"/>
          <p:cNvPicPr>
            <a:picLocks noChangeAspect="1"/>
          </p:cNvPicPr>
          <p:nvPr/>
        </p:nvPicPr>
        <p:blipFill>
          <a:blip r:embed="rId2"/>
          <a:stretch>
            <a:fillRect/>
          </a:stretch>
        </p:blipFill>
        <p:spPr>
          <a:xfrm rot="21113874">
            <a:off x="2381514" y="3768291"/>
            <a:ext cx="4403831" cy="2581323"/>
          </a:xfrm>
          <a:prstGeom prst="rect">
            <a:avLst/>
          </a:prstGeom>
        </p:spPr>
      </p:pic>
    </p:spTree>
    <p:extLst>
      <p:ext uri="{BB962C8B-B14F-4D97-AF65-F5344CB8AC3E}">
        <p14:creationId xmlns:p14="http://schemas.microsoft.com/office/powerpoint/2010/main" val="1182291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La reina </a:t>
            </a:r>
            <a:r>
              <a:rPr lang="es-MX" dirty="0" err="1"/>
              <a:t>puduhepa</a:t>
            </a:r>
            <a:endParaRPr lang="es-MX" dirty="0"/>
          </a:p>
        </p:txBody>
      </p:sp>
      <p:sp>
        <p:nvSpPr>
          <p:cNvPr id="3" name="2 Marcador de contenido"/>
          <p:cNvSpPr>
            <a:spLocks noGrp="1"/>
          </p:cNvSpPr>
          <p:nvPr>
            <p:ph idx="1"/>
          </p:nvPr>
        </p:nvSpPr>
        <p:spPr/>
        <p:txBody>
          <a:bodyPr/>
          <a:lstStyle/>
          <a:p>
            <a:pPr algn="just"/>
            <a:r>
              <a:rPr lang="es-MX" sz="2000" b="0" dirty="0"/>
              <a:t>La reina </a:t>
            </a:r>
            <a:r>
              <a:rPr lang="es-MX" sz="2000" b="0" dirty="0" err="1"/>
              <a:t>Puduhepa</a:t>
            </a:r>
            <a:r>
              <a:rPr lang="es-MX" sz="2000" b="0" dirty="0"/>
              <a:t> reinó en el siglo XIII a.C.</a:t>
            </a:r>
          </a:p>
          <a:p>
            <a:pPr algn="just"/>
            <a:r>
              <a:rPr lang="es-MX" sz="2000" b="0" dirty="0" err="1"/>
              <a:t>Puduhepa</a:t>
            </a:r>
            <a:r>
              <a:rPr lang="es-MX" sz="2000" b="0" dirty="0"/>
              <a:t> nació a principios del siglo XIII a.C. Su padre era sacerdote de </a:t>
            </a:r>
            <a:r>
              <a:rPr lang="es-MX" sz="2000" b="0" dirty="0" err="1"/>
              <a:t>Ishtar</a:t>
            </a:r>
            <a:r>
              <a:rPr lang="es-MX" sz="2000" b="0" dirty="0"/>
              <a:t>, también conocida como </a:t>
            </a:r>
            <a:r>
              <a:rPr lang="es-MX" sz="2000" b="0" dirty="0" err="1"/>
              <a:t>Inanna</a:t>
            </a:r>
            <a:r>
              <a:rPr lang="es-MX" sz="2000" b="0" dirty="0"/>
              <a:t>, y su hija creció como sacerdotisa de la misma diosa. Se sabe que luchó junto a su progenitor en la Batalla de </a:t>
            </a:r>
            <a:r>
              <a:rPr lang="es-MX" sz="2000" b="0" dirty="0" err="1"/>
              <a:t>Qadesh</a:t>
            </a:r>
            <a:r>
              <a:rPr lang="es-MX" sz="2000" b="0" dirty="0"/>
              <a:t>.</a:t>
            </a:r>
          </a:p>
          <a:p>
            <a:pPr algn="just"/>
            <a:r>
              <a:rPr lang="es-MX" sz="2000" b="0" dirty="0"/>
              <a:t>, se piensa que gobernaba mano a mano con su marido, en lugar de quedarse en un segundo plano y dejar al rey tomar todas las decisiones importantes.</a:t>
            </a:r>
          </a:p>
          <a:p>
            <a:endParaRPr lang="es-MX" b="0" dirty="0"/>
          </a:p>
        </p:txBody>
      </p:sp>
      <p:pic>
        <p:nvPicPr>
          <p:cNvPr id="4" name="Imagen 3"/>
          <p:cNvPicPr>
            <a:picLocks noChangeAspect="1"/>
          </p:cNvPicPr>
          <p:nvPr/>
        </p:nvPicPr>
        <p:blipFill>
          <a:blip r:embed="rId2"/>
          <a:stretch>
            <a:fillRect/>
          </a:stretch>
        </p:blipFill>
        <p:spPr>
          <a:xfrm>
            <a:off x="718238" y="4208690"/>
            <a:ext cx="1713124" cy="2072820"/>
          </a:xfrm>
          <a:prstGeom prst="rect">
            <a:avLst/>
          </a:prstGeom>
        </p:spPr>
      </p:pic>
    </p:spTree>
    <p:extLst>
      <p:ext uri="{BB962C8B-B14F-4D97-AF65-F5344CB8AC3E}">
        <p14:creationId xmlns:p14="http://schemas.microsoft.com/office/powerpoint/2010/main" val="1144232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half" idx="1"/>
          </p:nvPr>
        </p:nvSpPr>
        <p:spPr>
          <a:xfrm>
            <a:off x="822960" y="1097280"/>
            <a:ext cx="2884944" cy="3483848"/>
          </a:xfrm>
        </p:spPr>
        <p:txBody>
          <a:bodyPr>
            <a:noAutofit/>
          </a:bodyPr>
          <a:lstStyle/>
          <a:p>
            <a:r>
              <a:rPr lang="es-MX" sz="2000" b="0" dirty="0"/>
              <a:t>La prostitución se consideraba un trabajo y existían escritos e los que se detallaba la instrucción de una mujer para dicho oficio, incluso la comprensión económica que iba a recibir por sus futuros servicios.</a:t>
            </a:r>
          </a:p>
        </p:txBody>
      </p:sp>
      <p:sp>
        <p:nvSpPr>
          <p:cNvPr id="3" name="2 Marcador de contenido"/>
          <p:cNvSpPr>
            <a:spLocks noGrp="1"/>
          </p:cNvSpPr>
          <p:nvPr>
            <p:ph sz="half" idx="2"/>
          </p:nvPr>
        </p:nvSpPr>
        <p:spPr/>
        <p:txBody>
          <a:bodyPr>
            <a:normAutofit fontScale="62500" lnSpcReduction="20000"/>
          </a:bodyPr>
          <a:lstStyle/>
          <a:p>
            <a:r>
              <a:rPr lang="es-MX" dirty="0"/>
              <a:t>   </a:t>
            </a:r>
            <a:r>
              <a:rPr lang="es-MX" sz="2500" b="0" dirty="0"/>
              <a:t>Para los babilonios el adulterio consistía en que una mujer casada mantuviese relaciones con otro hombre diferente de su marido. No se consideraba adulterio las relaciones extramatrimoniales del marido con mujeres no casadas.</a:t>
            </a:r>
          </a:p>
          <a:p>
            <a:r>
              <a:rPr lang="es-MX" sz="2500" b="0" dirty="0"/>
              <a:t>   Si una mujer era sorprendida en adulterio con su amante, el marido tenía derecho a atarlos juntos y arrojarlos al río para que se ahogasen. </a:t>
            </a:r>
          </a:p>
        </p:txBody>
      </p:sp>
      <p:sp>
        <p:nvSpPr>
          <p:cNvPr id="4" name="3 Título"/>
          <p:cNvSpPr>
            <a:spLocks noGrp="1"/>
          </p:cNvSpPr>
          <p:nvPr>
            <p:ph type="title"/>
          </p:nvPr>
        </p:nvSpPr>
        <p:spPr/>
        <p:txBody>
          <a:bodyPr/>
          <a:lstStyle/>
          <a:p>
            <a:pPr algn="ctr"/>
            <a:r>
              <a:rPr lang="es-MX" dirty="0"/>
              <a:t>Sabías qué…?</a:t>
            </a:r>
          </a:p>
        </p:txBody>
      </p:sp>
      <p:pic>
        <p:nvPicPr>
          <p:cNvPr id="5" name="Imagen 4"/>
          <p:cNvPicPr>
            <a:picLocks noChangeAspect="1"/>
          </p:cNvPicPr>
          <p:nvPr/>
        </p:nvPicPr>
        <p:blipFill>
          <a:blip r:embed="rId2"/>
          <a:stretch>
            <a:fillRect/>
          </a:stretch>
        </p:blipFill>
        <p:spPr>
          <a:xfrm>
            <a:off x="2557897" y="4581128"/>
            <a:ext cx="1646063" cy="2213040"/>
          </a:xfrm>
          <a:prstGeom prst="rect">
            <a:avLst/>
          </a:prstGeom>
        </p:spPr>
      </p:pic>
      <p:pic>
        <p:nvPicPr>
          <p:cNvPr id="6" name="Imagen 5"/>
          <p:cNvPicPr>
            <a:picLocks noChangeAspect="1"/>
          </p:cNvPicPr>
          <p:nvPr/>
        </p:nvPicPr>
        <p:blipFill>
          <a:blip r:embed="rId3"/>
          <a:stretch>
            <a:fillRect/>
          </a:stretch>
        </p:blipFill>
        <p:spPr>
          <a:xfrm>
            <a:off x="5442841" y="4078144"/>
            <a:ext cx="2712955" cy="1828959"/>
          </a:xfrm>
          <a:prstGeom prst="rect">
            <a:avLst/>
          </a:prstGeom>
        </p:spPr>
      </p:pic>
    </p:spTree>
    <p:extLst>
      <p:ext uri="{BB962C8B-B14F-4D97-AF65-F5344CB8AC3E}">
        <p14:creationId xmlns:p14="http://schemas.microsoft.com/office/powerpoint/2010/main" val="3892889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19140000">
            <a:off x="1034673" y="1534196"/>
            <a:ext cx="5650992" cy="1207509"/>
          </a:xfrm>
        </p:spPr>
        <p:txBody>
          <a:bodyPr/>
          <a:lstStyle/>
          <a:p>
            <a:pPr algn="ctr"/>
            <a:r>
              <a:rPr lang="es-MX" dirty="0"/>
              <a:t>Rol de la mujer</a:t>
            </a:r>
          </a:p>
        </p:txBody>
      </p:sp>
      <p:sp>
        <p:nvSpPr>
          <p:cNvPr id="3" name="2 Marcador de texto"/>
          <p:cNvSpPr>
            <a:spLocks noGrp="1"/>
          </p:cNvSpPr>
          <p:nvPr>
            <p:ph type="body" idx="1"/>
          </p:nvPr>
        </p:nvSpPr>
        <p:spPr/>
        <p:txBody>
          <a:bodyPr/>
          <a:lstStyle/>
          <a:p>
            <a:pPr algn="ctr"/>
            <a:r>
              <a:rPr lang="es-MX" dirty="0" err="1"/>
              <a:t>IraK</a:t>
            </a:r>
            <a:r>
              <a:rPr lang="es-MX" dirty="0"/>
              <a:t> e irán</a:t>
            </a:r>
          </a:p>
        </p:txBody>
      </p:sp>
    </p:spTree>
    <p:extLst>
      <p:ext uri="{BB962C8B-B14F-4D97-AF65-F5344CB8AC3E}">
        <p14:creationId xmlns:p14="http://schemas.microsoft.com/office/powerpoint/2010/main" val="2167228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04471" y="826308"/>
            <a:ext cx="1876832" cy="548640"/>
          </a:xfrm>
        </p:spPr>
        <p:txBody>
          <a:bodyPr/>
          <a:lstStyle/>
          <a:p>
            <a:r>
              <a:rPr lang="es-MX" sz="4400" dirty="0">
                <a:solidFill>
                  <a:srgbClr val="7030A0"/>
                </a:solidFill>
              </a:rPr>
              <a:t>irán</a:t>
            </a:r>
          </a:p>
        </p:txBody>
      </p:sp>
      <p:sp>
        <p:nvSpPr>
          <p:cNvPr id="3" name="2 Marcador de contenido"/>
          <p:cNvSpPr>
            <a:spLocks noGrp="1"/>
          </p:cNvSpPr>
          <p:nvPr>
            <p:ph idx="1"/>
          </p:nvPr>
        </p:nvSpPr>
        <p:spPr>
          <a:xfrm>
            <a:off x="683568" y="1556792"/>
            <a:ext cx="2740928" cy="2592288"/>
          </a:xfrm>
        </p:spPr>
        <p:txBody>
          <a:bodyPr>
            <a:normAutofit/>
          </a:bodyPr>
          <a:lstStyle/>
          <a:p>
            <a:pPr algn="just"/>
            <a:r>
              <a:rPr lang="es-MX" sz="2000" b="0" dirty="0"/>
              <a:t>Las mujeres iraníes pueden conducir automóviles, montar negocios y vivir una vida casi normal en el recinto de una casa cerrada. </a:t>
            </a:r>
          </a:p>
        </p:txBody>
      </p:sp>
      <p:pic>
        <p:nvPicPr>
          <p:cNvPr id="6" name="Imagen 5">
            <a:extLst>
              <a:ext uri="{FF2B5EF4-FFF2-40B4-BE49-F238E27FC236}">
                <a16:creationId xmlns:a16="http://schemas.microsoft.com/office/drawing/2014/main" id="{4424758B-D6D6-464B-8025-D36EC7B26E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04" y="2492896"/>
            <a:ext cx="4918348" cy="2958461"/>
          </a:xfrm>
          <a:prstGeom prst="rect">
            <a:avLst/>
          </a:prstGeom>
        </p:spPr>
      </p:pic>
    </p:spTree>
    <p:extLst>
      <p:ext uri="{BB962C8B-B14F-4D97-AF65-F5344CB8AC3E}">
        <p14:creationId xmlns:p14="http://schemas.microsoft.com/office/powerpoint/2010/main" val="1119877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D4F3DA-6E96-4F22-9260-6087318F04D5}"/>
              </a:ext>
            </a:extLst>
          </p:cNvPr>
          <p:cNvSpPr>
            <a:spLocks noGrp="1"/>
          </p:cNvSpPr>
          <p:nvPr>
            <p:ph type="title"/>
          </p:nvPr>
        </p:nvSpPr>
        <p:spPr/>
        <p:txBody>
          <a:bodyPr/>
          <a:lstStyle/>
          <a:p>
            <a:r>
              <a:rPr lang="es-MX" dirty="0"/>
              <a:t>Características:</a:t>
            </a:r>
          </a:p>
        </p:txBody>
      </p:sp>
      <p:sp>
        <p:nvSpPr>
          <p:cNvPr id="3" name="Marcador de contenido 2">
            <a:extLst>
              <a:ext uri="{FF2B5EF4-FFF2-40B4-BE49-F238E27FC236}">
                <a16:creationId xmlns:a16="http://schemas.microsoft.com/office/drawing/2014/main" id="{55C2B18E-BD1A-4C85-A4AB-1B1C193683D9}"/>
              </a:ext>
            </a:extLst>
          </p:cNvPr>
          <p:cNvSpPr>
            <a:spLocks noGrp="1"/>
          </p:cNvSpPr>
          <p:nvPr>
            <p:ph idx="1"/>
          </p:nvPr>
        </p:nvSpPr>
        <p:spPr/>
        <p:txBody>
          <a:bodyPr/>
          <a:lstStyle/>
          <a:p>
            <a:pPr>
              <a:buFont typeface="Arial" panose="020B0604020202020204" pitchFamily="34" charset="0"/>
              <a:buChar char="•"/>
            </a:pPr>
            <a:r>
              <a:rPr lang="es-MX" sz="2000" b="0" dirty="0"/>
              <a:t>En la vida pública, la separación de sexos es evidente</a:t>
            </a:r>
          </a:p>
          <a:p>
            <a:pPr>
              <a:buFont typeface="Arial" panose="020B0604020202020204" pitchFamily="34" charset="0"/>
              <a:buChar char="•"/>
            </a:pPr>
            <a:r>
              <a:rPr lang="es-MX" sz="2000" b="0" dirty="0"/>
              <a:t>El velo es obligatorio en la calle, pero la mayoría desafía la norma y muestra parte de su cabello. </a:t>
            </a:r>
          </a:p>
          <a:p>
            <a:pPr>
              <a:buFont typeface="Arial" panose="020B0604020202020204" pitchFamily="34" charset="0"/>
              <a:buChar char="•"/>
            </a:pPr>
            <a:r>
              <a:rPr lang="es-MX" sz="2000" b="0" dirty="0"/>
              <a:t>Tampoco está bien visto el maquillaje, y sus labios destacan cargados de carmín</a:t>
            </a:r>
          </a:p>
          <a:p>
            <a:pPr>
              <a:buFont typeface="Arial" panose="020B0604020202020204" pitchFamily="34" charset="0"/>
              <a:buChar char="•"/>
            </a:pPr>
            <a:r>
              <a:rPr lang="es-MX" sz="2000" b="0" dirty="0"/>
              <a:t>En este contexto, las prendas de ropa ajustadas se han convertido en símbolo revolucionario para la segregada mujer iraní</a:t>
            </a:r>
          </a:p>
          <a:p>
            <a:pPr>
              <a:buFont typeface="Arial" panose="020B0604020202020204" pitchFamily="34" charset="0"/>
              <a:buChar char="•"/>
            </a:pPr>
            <a:endParaRPr lang="es-MX" sz="2000" b="0" dirty="0"/>
          </a:p>
          <a:p>
            <a:endParaRPr lang="es-MX" dirty="0"/>
          </a:p>
        </p:txBody>
      </p:sp>
      <p:pic>
        <p:nvPicPr>
          <p:cNvPr id="5" name="Imagen 4">
            <a:extLst>
              <a:ext uri="{FF2B5EF4-FFF2-40B4-BE49-F238E27FC236}">
                <a16:creationId xmlns:a16="http://schemas.microsoft.com/office/drawing/2014/main" id="{D236A7E1-7267-45E5-9B79-BEB34BE1C1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30310">
            <a:off x="652582" y="4080790"/>
            <a:ext cx="3355948" cy="1889352"/>
          </a:xfrm>
          <a:prstGeom prst="rect">
            <a:avLst/>
          </a:prstGeom>
        </p:spPr>
      </p:pic>
      <p:pic>
        <p:nvPicPr>
          <p:cNvPr id="6" name="Imagen 5">
            <a:extLst>
              <a:ext uri="{FF2B5EF4-FFF2-40B4-BE49-F238E27FC236}">
                <a16:creationId xmlns:a16="http://schemas.microsoft.com/office/drawing/2014/main" id="{09F33E51-BD10-49E9-8567-87065262F173}"/>
              </a:ext>
            </a:extLst>
          </p:cNvPr>
          <p:cNvPicPr>
            <a:picLocks noChangeAspect="1"/>
          </p:cNvPicPr>
          <p:nvPr/>
        </p:nvPicPr>
        <p:blipFill>
          <a:blip r:embed="rId3"/>
          <a:stretch>
            <a:fillRect/>
          </a:stretch>
        </p:blipFill>
        <p:spPr>
          <a:xfrm>
            <a:off x="4601823" y="4193921"/>
            <a:ext cx="3699497" cy="2071719"/>
          </a:xfrm>
          <a:prstGeom prst="rect">
            <a:avLst/>
          </a:prstGeom>
        </p:spPr>
      </p:pic>
    </p:spTree>
    <p:extLst>
      <p:ext uri="{BB962C8B-B14F-4D97-AF65-F5344CB8AC3E}">
        <p14:creationId xmlns:p14="http://schemas.microsoft.com/office/powerpoint/2010/main" val="3304973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4851C3-512D-4FBB-99BA-E80E4596D0E0}"/>
              </a:ext>
            </a:extLst>
          </p:cNvPr>
          <p:cNvSpPr>
            <a:spLocks noGrp="1"/>
          </p:cNvSpPr>
          <p:nvPr>
            <p:ph type="title"/>
          </p:nvPr>
        </p:nvSpPr>
        <p:spPr/>
        <p:txBody>
          <a:bodyPr/>
          <a:lstStyle/>
          <a:p>
            <a:r>
              <a:rPr lang="es-MX" dirty="0"/>
              <a:t>¿sabias eso?</a:t>
            </a:r>
            <a:br>
              <a:rPr lang="es-MX" dirty="0"/>
            </a:br>
            <a:r>
              <a:rPr lang="es-MX" sz="2400" dirty="0">
                <a:solidFill>
                  <a:srgbClr val="FF0000"/>
                </a:solidFill>
                <a:latin typeface="+mn-lt"/>
              </a:rPr>
              <a:t>La mujer vale, por ley, la mitad que un hombre</a:t>
            </a:r>
          </a:p>
        </p:txBody>
      </p:sp>
      <p:sp>
        <p:nvSpPr>
          <p:cNvPr id="3" name="Marcador de contenido 2">
            <a:extLst>
              <a:ext uri="{FF2B5EF4-FFF2-40B4-BE49-F238E27FC236}">
                <a16:creationId xmlns:a16="http://schemas.microsoft.com/office/drawing/2014/main" id="{92787EBE-0ABC-4C31-87C1-2F3585D0AF38}"/>
              </a:ext>
            </a:extLst>
          </p:cNvPr>
          <p:cNvSpPr>
            <a:spLocks noGrp="1"/>
          </p:cNvSpPr>
          <p:nvPr>
            <p:ph idx="1"/>
          </p:nvPr>
        </p:nvSpPr>
        <p:spPr>
          <a:xfrm>
            <a:off x="822960" y="1100628"/>
            <a:ext cx="7709480" cy="3840540"/>
          </a:xfrm>
        </p:spPr>
        <p:txBody>
          <a:bodyPr>
            <a:noAutofit/>
          </a:bodyPr>
          <a:lstStyle/>
          <a:p>
            <a:pPr algn="just"/>
            <a:r>
              <a:rPr lang="es-MX" sz="2000" b="0" dirty="0"/>
              <a:t>Uno de los datos chocantes del actual Irán, con 80 millones de habitantes, es que cuenta con tres millones de estudiantes universitarios, de los cuales un 62% son mujeres. Irán fue uno de los primeros países en el Medio Oriente que permitió que las mujeres estudiaran en la universidad y, desde la Revolución Islámica en 1979, ha alentado a las mujeres a matricularse en la educación superior. Pero una de las últimas medidas del Gobierno anterior fue restringir su acceso a 80 carreras que se imparten en 30 universidades distintas. La lista de carreras "limitadas" al sexo femenino va desde ingenierías a Física Nuclear e Informática, pasando por Literatura Inglesa, Arqueología y Negocios</a:t>
            </a:r>
          </a:p>
        </p:txBody>
      </p:sp>
      <p:pic>
        <p:nvPicPr>
          <p:cNvPr id="4" name="Imagen 3">
            <a:extLst>
              <a:ext uri="{FF2B5EF4-FFF2-40B4-BE49-F238E27FC236}">
                <a16:creationId xmlns:a16="http://schemas.microsoft.com/office/drawing/2014/main" id="{41899491-78EC-4A70-AE94-572C9326ED3B}"/>
              </a:ext>
            </a:extLst>
          </p:cNvPr>
          <p:cNvPicPr>
            <a:picLocks noChangeAspect="1"/>
          </p:cNvPicPr>
          <p:nvPr/>
        </p:nvPicPr>
        <p:blipFill>
          <a:blip r:embed="rId2"/>
          <a:stretch>
            <a:fillRect/>
          </a:stretch>
        </p:blipFill>
        <p:spPr>
          <a:xfrm>
            <a:off x="3146556" y="4982528"/>
            <a:ext cx="3062287" cy="1509712"/>
          </a:xfrm>
          <a:prstGeom prst="rect">
            <a:avLst/>
          </a:prstGeom>
        </p:spPr>
      </p:pic>
    </p:spTree>
    <p:extLst>
      <p:ext uri="{BB962C8B-B14F-4D97-AF65-F5344CB8AC3E}">
        <p14:creationId xmlns:p14="http://schemas.microsoft.com/office/powerpoint/2010/main" val="88928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9A0DB-2F68-49D8-9D4F-82F1122DC82C}"/>
              </a:ext>
            </a:extLst>
          </p:cNvPr>
          <p:cNvSpPr>
            <a:spLocks noGrp="1"/>
          </p:cNvSpPr>
          <p:nvPr>
            <p:ph type="title"/>
          </p:nvPr>
        </p:nvSpPr>
        <p:spPr/>
        <p:txBody>
          <a:bodyPr/>
          <a:lstStyle/>
          <a:p>
            <a:r>
              <a:rPr lang="es-MX" dirty="0"/>
              <a:t>Un proverbio iraní dice:</a:t>
            </a:r>
          </a:p>
        </p:txBody>
      </p:sp>
      <p:sp>
        <p:nvSpPr>
          <p:cNvPr id="3" name="Marcador de contenido 2">
            <a:extLst>
              <a:ext uri="{FF2B5EF4-FFF2-40B4-BE49-F238E27FC236}">
                <a16:creationId xmlns:a16="http://schemas.microsoft.com/office/drawing/2014/main" id="{D71CFB74-346F-41AE-93BF-6FABC3E1610E}"/>
              </a:ext>
            </a:extLst>
          </p:cNvPr>
          <p:cNvSpPr>
            <a:spLocks noGrp="1"/>
          </p:cNvSpPr>
          <p:nvPr>
            <p:ph idx="1"/>
          </p:nvPr>
        </p:nvSpPr>
        <p:spPr/>
        <p:txBody>
          <a:bodyPr>
            <a:normAutofit/>
          </a:bodyPr>
          <a:lstStyle/>
          <a:p>
            <a:pPr algn="ctr"/>
            <a:r>
              <a:rPr lang="es-MX" sz="2000" b="0" dirty="0"/>
              <a:t>“Mátame, pero hazme bella". Y otro refrán lo remata: "El rostro hermoso calma al corazón cansado y abre las puertas cerradas“</a:t>
            </a:r>
          </a:p>
          <a:p>
            <a:pPr algn="ctr"/>
            <a:endParaRPr lang="es-MX" sz="2000" b="0" dirty="0"/>
          </a:p>
          <a:p>
            <a:pPr algn="ctr"/>
            <a:endParaRPr lang="es-MX" sz="2000" b="0" dirty="0"/>
          </a:p>
        </p:txBody>
      </p:sp>
      <p:pic>
        <p:nvPicPr>
          <p:cNvPr id="4" name="Imagen 3">
            <a:extLst>
              <a:ext uri="{FF2B5EF4-FFF2-40B4-BE49-F238E27FC236}">
                <a16:creationId xmlns:a16="http://schemas.microsoft.com/office/drawing/2014/main" id="{F65039E7-638E-4B01-B07C-2B026C916E72}"/>
              </a:ext>
            </a:extLst>
          </p:cNvPr>
          <p:cNvPicPr>
            <a:picLocks noChangeAspect="1"/>
          </p:cNvPicPr>
          <p:nvPr/>
        </p:nvPicPr>
        <p:blipFill>
          <a:blip r:embed="rId2"/>
          <a:stretch>
            <a:fillRect/>
          </a:stretch>
        </p:blipFill>
        <p:spPr>
          <a:xfrm>
            <a:off x="611560" y="2002631"/>
            <a:ext cx="3439355" cy="1775841"/>
          </a:xfrm>
          <a:prstGeom prst="rect">
            <a:avLst/>
          </a:prstGeom>
        </p:spPr>
      </p:pic>
      <p:sp>
        <p:nvSpPr>
          <p:cNvPr id="5" name="CuadroTexto 4">
            <a:extLst>
              <a:ext uri="{FF2B5EF4-FFF2-40B4-BE49-F238E27FC236}">
                <a16:creationId xmlns:a16="http://schemas.microsoft.com/office/drawing/2014/main" id="{1F47ADA8-DF14-4EFF-A5DF-9128889D8B72}"/>
              </a:ext>
            </a:extLst>
          </p:cNvPr>
          <p:cNvSpPr txBox="1"/>
          <p:nvPr/>
        </p:nvSpPr>
        <p:spPr>
          <a:xfrm>
            <a:off x="4572000" y="2348880"/>
            <a:ext cx="3888432" cy="1323439"/>
          </a:xfrm>
          <a:prstGeom prst="rect">
            <a:avLst/>
          </a:prstGeom>
          <a:noFill/>
        </p:spPr>
        <p:txBody>
          <a:bodyPr wrap="square" rtlCol="0">
            <a:spAutoFit/>
          </a:bodyPr>
          <a:lstStyle/>
          <a:p>
            <a:pPr algn="just"/>
            <a:r>
              <a:rPr lang="es-MX" sz="2000" dirty="0"/>
              <a:t>300 chicas se operan de la nariz cada día en Irán. Se gastan entre mil y tres mil dólares para ser "más hermosas".</a:t>
            </a:r>
          </a:p>
        </p:txBody>
      </p:sp>
    </p:spTree>
    <p:extLst>
      <p:ext uri="{BB962C8B-B14F-4D97-AF65-F5344CB8AC3E}">
        <p14:creationId xmlns:p14="http://schemas.microsoft.com/office/powerpoint/2010/main" val="2505687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a:t>MESOPOTAMIA</a:t>
            </a:r>
          </a:p>
        </p:txBody>
      </p:sp>
      <p:sp>
        <p:nvSpPr>
          <p:cNvPr id="3" name="2 Marcador de contenido"/>
          <p:cNvSpPr>
            <a:spLocks noGrp="1"/>
          </p:cNvSpPr>
          <p:nvPr>
            <p:ph idx="1"/>
          </p:nvPr>
        </p:nvSpPr>
        <p:spPr/>
        <p:txBody>
          <a:bodyPr/>
          <a:lstStyle/>
          <a:p>
            <a:pPr algn="just"/>
            <a:r>
              <a:rPr lang="es-MX" sz="2400" b="0" dirty="0"/>
              <a:t>Mesopotamia significa en griego "entre ríos". La región así denominada abarcaba inicialmente los territorios comprendidos entre los ríos Tigris </a:t>
            </a:r>
            <a:r>
              <a:rPr lang="es-MX" sz="2400" b="0" dirty="0" err="1"/>
              <a:t>Eufrates</a:t>
            </a:r>
            <a:r>
              <a:rPr lang="es-MX" sz="2400" b="0" dirty="0"/>
              <a:t>. En la actualidad comprende a Iraq y el este de Siria.</a:t>
            </a:r>
          </a:p>
          <a:p>
            <a:endParaRPr lang="es-MX" dirty="0"/>
          </a:p>
        </p:txBody>
      </p:sp>
      <p:pic>
        <p:nvPicPr>
          <p:cNvPr id="4" name="3 Imagen" descr="Imagen que contiene texto, mapa&#10;&#10;Descripción generada automáticamente"/>
          <p:cNvPicPr/>
          <p:nvPr/>
        </p:nvPicPr>
        <p:blipFill>
          <a:blip r:embed="rId2">
            <a:extLst>
              <a:ext uri="{28A0092B-C50C-407E-A947-70E740481C1C}">
                <a14:useLocalDpi xmlns:a14="http://schemas.microsoft.com/office/drawing/2010/main" val="0"/>
              </a:ext>
            </a:extLst>
          </a:blip>
          <a:stretch>
            <a:fillRect/>
          </a:stretch>
        </p:blipFill>
        <p:spPr>
          <a:xfrm>
            <a:off x="4860032" y="2652712"/>
            <a:ext cx="4068664" cy="2216448"/>
          </a:xfrm>
          <a:prstGeom prst="rect">
            <a:avLst/>
          </a:prstGeom>
        </p:spPr>
      </p:pic>
    </p:spTree>
    <p:extLst>
      <p:ext uri="{BB962C8B-B14F-4D97-AF65-F5344CB8AC3E}">
        <p14:creationId xmlns:p14="http://schemas.microsoft.com/office/powerpoint/2010/main" val="3176770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solidFill>
                  <a:schemeClr val="accent1">
                    <a:lumMod val="60000"/>
                    <a:lumOff val="40000"/>
                  </a:schemeClr>
                </a:solidFill>
              </a:rPr>
              <a:t>IRAK</a:t>
            </a:r>
          </a:p>
        </p:txBody>
      </p:sp>
      <p:sp>
        <p:nvSpPr>
          <p:cNvPr id="3" name="Marcador de contenido 2"/>
          <p:cNvSpPr>
            <a:spLocks noGrp="1"/>
          </p:cNvSpPr>
          <p:nvPr>
            <p:ph idx="1"/>
          </p:nvPr>
        </p:nvSpPr>
        <p:spPr>
          <a:xfrm>
            <a:off x="822960" y="1100628"/>
            <a:ext cx="7800340" cy="3801572"/>
          </a:xfrm>
        </p:spPr>
        <p:txBody>
          <a:bodyPr>
            <a:normAutofit/>
          </a:bodyPr>
          <a:lstStyle/>
          <a:p>
            <a:pPr algn="just">
              <a:buFont typeface="Arial" panose="020B0604020202020204" pitchFamily="34" charset="0"/>
              <a:buChar char="•"/>
            </a:pPr>
            <a:r>
              <a:rPr lang="es-MX" b="0" dirty="0"/>
              <a:t>Durante el 2014, las mujeres iraquíes han sufrido con sus familias dos olas colosales de desplazamiento masivo. La primera, a manos del ejército del ex jefe de gobierno Al-</a:t>
            </a:r>
            <a:r>
              <a:rPr lang="es-MX" b="0" dirty="0" err="1"/>
              <a:t>Maliki</a:t>
            </a:r>
            <a:r>
              <a:rPr lang="es-MX" b="0" dirty="0"/>
              <a:t> que bombardeó la población civil en la zona de Al-</a:t>
            </a:r>
            <a:r>
              <a:rPr lang="es-MX" b="0" dirty="0" err="1"/>
              <a:t>Anbar</a:t>
            </a:r>
            <a:r>
              <a:rPr lang="es-MX" b="0" dirty="0"/>
              <a:t>, causando la huida masiva de decenas de miles de familias cuyos miembros aún siguen dispersos y a la intemperie.</a:t>
            </a:r>
          </a:p>
          <a:p>
            <a:pPr algn="just">
              <a:buFont typeface="Arial" panose="020B0604020202020204" pitchFamily="34" charset="0"/>
              <a:buChar char="•"/>
            </a:pPr>
            <a:endParaRPr lang="es-MX" b="0" dirty="0"/>
          </a:p>
          <a:p>
            <a:pPr algn="just">
              <a:buFont typeface="Arial" panose="020B0604020202020204" pitchFamily="34" charset="0"/>
              <a:buChar char="•"/>
            </a:pPr>
            <a:r>
              <a:rPr lang="es-MX" b="0" dirty="0"/>
              <a:t>La segunda huida masiva de la población civil tuvo lugar en verano, en </a:t>
            </a:r>
            <a:r>
              <a:rPr lang="es-MX" b="0" dirty="0" err="1"/>
              <a:t>Nineve</a:t>
            </a:r>
            <a:r>
              <a:rPr lang="es-MX" b="0" dirty="0"/>
              <a:t>, donde </a:t>
            </a:r>
            <a:r>
              <a:rPr lang="es-MX" b="0" dirty="0" err="1"/>
              <a:t>yazidíes</a:t>
            </a:r>
            <a:r>
              <a:rPr lang="es-MX" b="0" dirty="0"/>
              <a:t>, cristianos y musulmanes chiíes y suníes, huyeron a raíz de la caída de esta zona y de otras provincias en manos de los radicales del Estado Islámico (EI). Las atrocidades cometidas por parte de estos, contra las mujeres en especial, llegaron a convertirlas en víctimas esclavizadas, como fue el caso de las mujeres </a:t>
            </a:r>
            <a:r>
              <a:rPr lang="es-MX" b="0" dirty="0" err="1"/>
              <a:t>yazidíes</a:t>
            </a:r>
            <a:r>
              <a:rPr lang="es-MX" b="0" dirty="0"/>
              <a:t>. Mujeres médicas, periodistas, abogadas o profesoras, de entre las mismas musulmanas suníes de Mosul, fueron intimidadas o incluso ejecutadas por el mero hecho de negarse a acatar las oscuras pautas de los elementos terroristas del EI.</a:t>
            </a:r>
          </a:p>
        </p:txBody>
      </p:sp>
    </p:spTree>
    <p:extLst>
      <p:ext uri="{BB962C8B-B14F-4D97-AF65-F5344CB8AC3E}">
        <p14:creationId xmlns:p14="http://schemas.microsoft.com/office/powerpoint/2010/main" val="46410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229123" y="1143000"/>
            <a:ext cx="8708614" cy="5118100"/>
          </a:xfrm>
          <a:prstGeom prst="rect">
            <a:avLst/>
          </a:prstGeom>
        </p:spPr>
      </p:pic>
      <p:sp>
        <p:nvSpPr>
          <p:cNvPr id="7" name="Título 6"/>
          <p:cNvSpPr>
            <a:spLocks noGrp="1"/>
          </p:cNvSpPr>
          <p:nvPr>
            <p:ph type="title"/>
          </p:nvPr>
        </p:nvSpPr>
        <p:spPr/>
        <p:txBody>
          <a:bodyPr/>
          <a:lstStyle/>
          <a:p>
            <a:pPr algn="ctr"/>
            <a:r>
              <a:rPr lang="es-MX" dirty="0"/>
              <a:t>VESTIMENTA DE IRAK</a:t>
            </a:r>
          </a:p>
        </p:txBody>
      </p:sp>
    </p:spTree>
    <p:extLst>
      <p:ext uri="{BB962C8B-B14F-4D97-AF65-F5344CB8AC3E}">
        <p14:creationId xmlns:p14="http://schemas.microsoft.com/office/powerpoint/2010/main" val="872181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t>SITUACIÓN ACTUAL</a:t>
            </a:r>
          </a:p>
        </p:txBody>
      </p:sp>
      <p:sp>
        <p:nvSpPr>
          <p:cNvPr id="3" name="Rectángulo 2"/>
          <p:cNvSpPr/>
          <p:nvPr/>
        </p:nvSpPr>
        <p:spPr>
          <a:xfrm>
            <a:off x="822960" y="1308100"/>
            <a:ext cx="7355840" cy="923330"/>
          </a:xfrm>
          <a:prstGeom prst="rect">
            <a:avLst/>
          </a:prstGeom>
        </p:spPr>
        <p:txBody>
          <a:bodyPr wrap="square">
            <a:spAutoFit/>
          </a:bodyPr>
          <a:lstStyle/>
          <a:p>
            <a:pPr algn="just"/>
            <a:r>
              <a:rPr lang="es-MX" dirty="0"/>
              <a:t>Como en la mayoría de los conflictos, también en Irak las mujeres son un grupo particularmente vulnerable: en muchos casos viudas, solas a cargo de sus hijos, la lucha por salir adelante es difícil y el futuro, incierto.</a:t>
            </a:r>
          </a:p>
        </p:txBody>
      </p:sp>
      <p:sp>
        <p:nvSpPr>
          <p:cNvPr id="4" name="Rectángulo 3"/>
          <p:cNvSpPr/>
          <p:nvPr/>
        </p:nvSpPr>
        <p:spPr>
          <a:xfrm>
            <a:off x="774700" y="2625130"/>
            <a:ext cx="7569200" cy="1477328"/>
          </a:xfrm>
          <a:prstGeom prst="rect">
            <a:avLst/>
          </a:prstGeom>
        </p:spPr>
        <p:txBody>
          <a:bodyPr wrap="square">
            <a:spAutoFit/>
          </a:bodyPr>
          <a:lstStyle/>
          <a:p>
            <a:r>
              <a:rPr lang="es-MX" dirty="0"/>
              <a:t>Un estudio realizado por una ONG local ha llegado a la conclusión de que la situación de la mujer iraquí era mejor bajo el anterior régimen de Sadam Husein que en la actualidad, tras la invasión por parte de fuerzas extranjeras del país, y sus derechos eran más respetados, según recoge la agencia de noticias de la ONU IRIN. </a:t>
            </a:r>
          </a:p>
        </p:txBody>
      </p:sp>
      <p:pic>
        <p:nvPicPr>
          <p:cNvPr id="5" name="Imagen 4"/>
          <p:cNvPicPr>
            <a:picLocks noChangeAspect="1"/>
          </p:cNvPicPr>
          <p:nvPr/>
        </p:nvPicPr>
        <p:blipFill>
          <a:blip r:embed="rId2"/>
          <a:stretch>
            <a:fillRect/>
          </a:stretch>
        </p:blipFill>
        <p:spPr>
          <a:xfrm>
            <a:off x="2273300" y="4315348"/>
            <a:ext cx="3849687" cy="2210864"/>
          </a:xfrm>
          <a:prstGeom prst="rect">
            <a:avLst/>
          </a:prstGeom>
        </p:spPr>
      </p:pic>
    </p:spTree>
    <p:extLst>
      <p:ext uri="{BB962C8B-B14F-4D97-AF65-F5344CB8AC3E}">
        <p14:creationId xmlns:p14="http://schemas.microsoft.com/office/powerpoint/2010/main" val="864562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t>Dato curioso</a:t>
            </a:r>
          </a:p>
        </p:txBody>
      </p:sp>
      <p:pic>
        <p:nvPicPr>
          <p:cNvPr id="3" name="Imagen 2"/>
          <p:cNvPicPr>
            <a:picLocks noChangeAspect="1"/>
          </p:cNvPicPr>
          <p:nvPr/>
        </p:nvPicPr>
        <p:blipFill>
          <a:blip r:embed="rId2"/>
          <a:stretch>
            <a:fillRect/>
          </a:stretch>
        </p:blipFill>
        <p:spPr>
          <a:xfrm>
            <a:off x="465848" y="914400"/>
            <a:ext cx="7611893" cy="3975100"/>
          </a:xfrm>
          <a:prstGeom prst="rect">
            <a:avLst/>
          </a:prstGeom>
        </p:spPr>
      </p:pic>
    </p:spTree>
    <p:extLst>
      <p:ext uri="{BB962C8B-B14F-4D97-AF65-F5344CB8AC3E}">
        <p14:creationId xmlns:p14="http://schemas.microsoft.com/office/powerpoint/2010/main" val="2306645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t>Conclusión</a:t>
            </a:r>
          </a:p>
        </p:txBody>
      </p:sp>
      <p:sp>
        <p:nvSpPr>
          <p:cNvPr id="3" name="Marcador de contenido 2"/>
          <p:cNvSpPr>
            <a:spLocks noGrp="1"/>
          </p:cNvSpPr>
          <p:nvPr>
            <p:ph idx="1"/>
          </p:nvPr>
        </p:nvSpPr>
        <p:spPr>
          <a:xfrm>
            <a:off x="708660" y="1011728"/>
            <a:ext cx="7749540" cy="4169872"/>
          </a:xfrm>
        </p:spPr>
        <p:txBody>
          <a:bodyPr>
            <a:normAutofit/>
          </a:bodyPr>
          <a:lstStyle/>
          <a:p>
            <a:pPr algn="just">
              <a:buFont typeface="Arial" panose="020B0604020202020204" pitchFamily="34" charset="0"/>
              <a:buChar char="•"/>
            </a:pPr>
            <a:r>
              <a:rPr lang="es-MX" dirty="0"/>
              <a:t>La situación de las mujeres a través de los años, no ha mejorado mucho en estos países, incluso, se podría decir que ha empeorado en cierta manera.</a:t>
            </a:r>
          </a:p>
          <a:p>
            <a:pPr algn="just">
              <a:buFont typeface="Arial" panose="020B0604020202020204" pitchFamily="34" charset="0"/>
              <a:buChar char="•"/>
            </a:pPr>
            <a:r>
              <a:rPr lang="es-MX" dirty="0"/>
              <a:t>A pesar de que ya no son “compradas” u obligadas al matrimonio tampoco tienen muchos derechos actualmente, si los comparamos con países como Estados Unidos, México, entre muchos otros, donde una mujer puede llegar a aspirar el cargo de presidente de la nación.</a:t>
            </a:r>
          </a:p>
          <a:p>
            <a:pPr algn="just">
              <a:buFont typeface="Arial" panose="020B0604020202020204" pitchFamily="34" charset="0"/>
              <a:buChar char="•"/>
            </a:pPr>
            <a:r>
              <a:rPr lang="es-MX" dirty="0"/>
              <a:t>Si bien pueden exigir algunos de los derechos que los hombres gozamos, también tienen ciertas restricciones, como en Irán donde no tienen ni mostrar partes de su cuerpo, o maquillarse, como ya lo mencionamos con anterioridad.</a:t>
            </a:r>
          </a:p>
          <a:p>
            <a:pPr algn="just">
              <a:buFont typeface="Arial" panose="020B0604020202020204" pitchFamily="34" charset="0"/>
              <a:buChar char="•"/>
            </a:pPr>
            <a:r>
              <a:rPr lang="es-MX" dirty="0"/>
              <a:t>Además, bajo que Irak se encuentra durante constante guerra, complica mucho las cosas para ellas.</a:t>
            </a:r>
          </a:p>
          <a:p>
            <a:pPr algn="just">
              <a:buFont typeface="Arial" panose="020B0604020202020204" pitchFamily="34" charset="0"/>
              <a:buChar char="•"/>
            </a:pPr>
            <a:r>
              <a:rPr lang="es-MX" dirty="0"/>
              <a:t>Entonces, ¿realmente hemos llegado a un equilibrio, una equidad? En nuestra opinión es que no, y así como están las cosas, ese futuro de equidad aún está bastante alejado para las mujeres de Irak e Irán.</a:t>
            </a:r>
          </a:p>
          <a:p>
            <a:endParaRPr lang="es-MX" dirty="0"/>
          </a:p>
        </p:txBody>
      </p:sp>
    </p:spTree>
    <p:extLst>
      <p:ext uri="{BB962C8B-B14F-4D97-AF65-F5344CB8AC3E}">
        <p14:creationId xmlns:p14="http://schemas.microsoft.com/office/powerpoint/2010/main" val="279111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915882-F847-41FF-9F83-D8E2A34A538B}"/>
              </a:ext>
            </a:extLst>
          </p:cNvPr>
          <p:cNvSpPr>
            <a:spLocks noGrp="1"/>
          </p:cNvSpPr>
          <p:nvPr>
            <p:ph type="title"/>
          </p:nvPr>
        </p:nvSpPr>
        <p:spPr/>
        <p:txBody>
          <a:bodyPr/>
          <a:lstStyle/>
          <a:p>
            <a:pPr algn="ctr"/>
            <a:r>
              <a:rPr lang="es-MX" dirty="0"/>
              <a:t>Referencias bibliográficas</a:t>
            </a:r>
          </a:p>
        </p:txBody>
      </p:sp>
      <p:sp>
        <p:nvSpPr>
          <p:cNvPr id="3" name="Marcador de contenido 2">
            <a:extLst>
              <a:ext uri="{FF2B5EF4-FFF2-40B4-BE49-F238E27FC236}">
                <a16:creationId xmlns:a16="http://schemas.microsoft.com/office/drawing/2014/main" id="{A811FD20-0976-43EC-A32B-6D6E0DFDD809}"/>
              </a:ext>
            </a:extLst>
          </p:cNvPr>
          <p:cNvSpPr>
            <a:spLocks noGrp="1"/>
          </p:cNvSpPr>
          <p:nvPr>
            <p:ph idx="1"/>
          </p:nvPr>
        </p:nvSpPr>
        <p:spPr/>
        <p:txBody>
          <a:bodyPr>
            <a:normAutofit lnSpcReduction="10000"/>
          </a:bodyPr>
          <a:lstStyle/>
          <a:p>
            <a:pPr>
              <a:buFont typeface="Arial" panose="020B0604020202020204" pitchFamily="34" charset="0"/>
              <a:buChar char="•"/>
            </a:pPr>
            <a:r>
              <a:rPr lang="es-MX" dirty="0"/>
              <a:t>El Diario (2014) https://www.eldiario.es/desalambre/mujer-Iran_0_209279317.html. Consultada el 27 de noviembre de 2018</a:t>
            </a:r>
          </a:p>
          <a:p>
            <a:pPr>
              <a:buFont typeface="Arial" panose="020B0604020202020204" pitchFamily="34" charset="0"/>
              <a:buChar char="•"/>
            </a:pPr>
            <a:r>
              <a:rPr lang="es-MX" dirty="0"/>
              <a:t>Carla </a:t>
            </a:r>
            <a:r>
              <a:rPr lang="es-MX" dirty="0" err="1"/>
              <a:t>Penha</a:t>
            </a:r>
            <a:r>
              <a:rPr lang="es-MX" dirty="0"/>
              <a:t> Vasconcelos (2016). http://antiga.observatori.org/documents/dones_irak_cas.pdf. Consultada el 27 de noviembre de 2018.</a:t>
            </a:r>
          </a:p>
          <a:p>
            <a:pPr>
              <a:buFont typeface="Arial" panose="020B0604020202020204" pitchFamily="34" charset="0"/>
              <a:buChar char="•"/>
            </a:pPr>
            <a:r>
              <a:rPr lang="es-MX" dirty="0"/>
              <a:t>Guía ONGS. (2013) https://www.guiaongs.org/noticias/la-situacion-de-la-mujer-en-irak-es-peor-que-en-la-epoca-de-sadam-2-1-406/. Consultada el 27 de noviembre de 2018.</a:t>
            </a:r>
          </a:p>
          <a:p>
            <a:pPr>
              <a:buFont typeface="Arial" panose="020B0604020202020204" pitchFamily="34" charset="0"/>
              <a:buChar char="•"/>
            </a:pPr>
            <a:r>
              <a:rPr lang="es-MX" dirty="0"/>
              <a:t>Anónimo. (2015) https://actualidad.rt.com/sociedad/view/147252-testimonio-joven-anos-mujer-irak. Consultada el 27 de noviembre de 2018.</a:t>
            </a:r>
          </a:p>
          <a:p>
            <a:pPr>
              <a:buFont typeface="Arial" panose="020B0604020202020204" pitchFamily="34" charset="0"/>
              <a:buChar char="•"/>
            </a:pPr>
            <a:r>
              <a:rPr lang="es-MX" dirty="0"/>
              <a:t>Amnistía Internacional. https://www.es.amnesty.org/en-que-estamos/blog/historia/articulo/el-macabro-panorama-de-las-mujeres-en-irak/. Consultada el 27 de noviembre de 2018.</a:t>
            </a:r>
          </a:p>
          <a:p>
            <a:endParaRPr lang="es-MX" dirty="0"/>
          </a:p>
          <a:p>
            <a:endParaRPr lang="es-MX" dirty="0"/>
          </a:p>
          <a:p>
            <a:endParaRPr lang="es-MX" dirty="0"/>
          </a:p>
          <a:p>
            <a:endParaRPr lang="es-MX" dirty="0"/>
          </a:p>
        </p:txBody>
      </p:sp>
    </p:spTree>
    <p:extLst>
      <p:ext uri="{BB962C8B-B14F-4D97-AF65-F5344CB8AC3E}">
        <p14:creationId xmlns:p14="http://schemas.microsoft.com/office/powerpoint/2010/main" val="3773831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a:t>Código DE HAMMURABI</a:t>
            </a:r>
          </a:p>
        </p:txBody>
      </p:sp>
      <p:sp>
        <p:nvSpPr>
          <p:cNvPr id="3" name="2 Marcador de contenido"/>
          <p:cNvSpPr>
            <a:spLocks noGrp="1"/>
          </p:cNvSpPr>
          <p:nvPr>
            <p:ph idx="1"/>
          </p:nvPr>
        </p:nvSpPr>
        <p:spPr/>
        <p:txBody>
          <a:bodyPr>
            <a:normAutofit lnSpcReduction="10000"/>
          </a:bodyPr>
          <a:lstStyle/>
          <a:p>
            <a:pPr algn="just"/>
            <a:r>
              <a:rPr lang="es-MX" sz="1900" b="0" dirty="0"/>
              <a:t>Es un conjunto de leyes establecidas por este rey en el S. XVIII a.C. Muchas de sus normas nos describen los derechos y obligaciones de las mujeres</a:t>
            </a:r>
          </a:p>
          <a:p>
            <a:pPr algn="just"/>
            <a:r>
              <a:rPr lang="es-MX" sz="1900" b="0" dirty="0"/>
              <a:t>Hay algunos aspectos del Código que son importantes para comprender la mentalidad de las personas en la antigua Mesopotamia. </a:t>
            </a:r>
          </a:p>
          <a:p>
            <a:pPr algn="just">
              <a:buFont typeface="Wingdings" panose="05000000000000000000" pitchFamily="2" charset="2"/>
              <a:buChar char="Ø"/>
            </a:pPr>
            <a:r>
              <a:rPr lang="es-MX" sz="1900" b="0" dirty="0"/>
              <a:t>El orden social estaba por encima de cualquier tipo de derechos individuales.</a:t>
            </a:r>
          </a:p>
          <a:p>
            <a:pPr algn="just">
              <a:buFont typeface="Wingdings" panose="05000000000000000000" pitchFamily="2" charset="2"/>
              <a:buChar char="Ø"/>
            </a:pPr>
            <a:r>
              <a:rPr lang="es-MX" sz="1900" b="0" dirty="0"/>
              <a:t>El marido o el padre era el cabeza de la familia.</a:t>
            </a:r>
          </a:p>
          <a:p>
            <a:pPr algn="just">
              <a:buFont typeface="Wingdings" panose="05000000000000000000" pitchFamily="2" charset="2"/>
              <a:buChar char="Ø"/>
            </a:pPr>
            <a:r>
              <a:rPr lang="es-MX" sz="1900" b="0" dirty="0"/>
              <a:t>Se consideraba que la legitimidad de la descendencia era esencial, y por ello se limitaba estrictamente la libertad sexual de la mujer, no así la del hombre.</a:t>
            </a:r>
          </a:p>
          <a:p>
            <a:pPr>
              <a:buFont typeface="Wingdings" panose="05000000000000000000" pitchFamily="2" charset="2"/>
              <a:buChar char="Ø"/>
            </a:pPr>
            <a:endParaRPr lang="es-MX" sz="2000" b="0" dirty="0"/>
          </a:p>
        </p:txBody>
      </p:sp>
    </p:spTree>
    <p:extLst>
      <p:ext uri="{BB962C8B-B14F-4D97-AF65-F5344CB8AC3E}">
        <p14:creationId xmlns:p14="http://schemas.microsoft.com/office/powerpoint/2010/main" val="1800746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19140000">
            <a:off x="1106680" y="1462190"/>
            <a:ext cx="5650992" cy="1207509"/>
          </a:xfrm>
        </p:spPr>
        <p:txBody>
          <a:bodyPr/>
          <a:lstStyle/>
          <a:p>
            <a:pPr algn="ctr"/>
            <a:r>
              <a:rPr lang="es-MX" sz="4400" dirty="0"/>
              <a:t>ROL DE LA MUJER</a:t>
            </a:r>
          </a:p>
        </p:txBody>
      </p:sp>
      <p:sp>
        <p:nvSpPr>
          <p:cNvPr id="3" name="2 Marcador de texto"/>
          <p:cNvSpPr>
            <a:spLocks noGrp="1"/>
          </p:cNvSpPr>
          <p:nvPr>
            <p:ph type="body" idx="1"/>
          </p:nvPr>
        </p:nvSpPr>
        <p:spPr/>
        <p:txBody>
          <a:bodyPr>
            <a:noAutofit/>
          </a:bodyPr>
          <a:lstStyle/>
          <a:p>
            <a:pPr algn="ctr"/>
            <a:r>
              <a:rPr lang="es-MX" sz="2000" dirty="0"/>
              <a:t>Mesopotamia antigua</a:t>
            </a:r>
          </a:p>
        </p:txBody>
      </p:sp>
      <p:pic>
        <p:nvPicPr>
          <p:cNvPr id="4" name="Imagen 3"/>
          <p:cNvPicPr>
            <a:picLocks noChangeAspect="1"/>
          </p:cNvPicPr>
          <p:nvPr/>
        </p:nvPicPr>
        <p:blipFill>
          <a:blip r:embed="rId2"/>
          <a:stretch>
            <a:fillRect/>
          </a:stretch>
        </p:blipFill>
        <p:spPr>
          <a:xfrm>
            <a:off x="4987504" y="3156096"/>
            <a:ext cx="2438400" cy="2438400"/>
          </a:xfrm>
          <a:prstGeom prst="ellipse">
            <a:avLst/>
          </a:prstGeom>
          <a:ln>
            <a:noFill/>
          </a:ln>
          <a:effectLst>
            <a:softEdge rad="112500"/>
          </a:effectLst>
        </p:spPr>
      </p:pic>
    </p:spTree>
    <p:extLst>
      <p:ext uri="{BB962C8B-B14F-4D97-AF65-F5344CB8AC3E}">
        <p14:creationId xmlns:p14="http://schemas.microsoft.com/office/powerpoint/2010/main" val="1783280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half" idx="1"/>
          </p:nvPr>
        </p:nvSpPr>
        <p:spPr>
          <a:xfrm>
            <a:off x="822960" y="1052736"/>
            <a:ext cx="4037072" cy="3757008"/>
          </a:xfrm>
        </p:spPr>
        <p:txBody>
          <a:bodyPr>
            <a:normAutofit fontScale="25000" lnSpcReduction="20000"/>
          </a:bodyPr>
          <a:lstStyle/>
          <a:p>
            <a:pPr algn="just"/>
            <a:r>
              <a:rPr lang="es-MX" sz="6400" b="0" dirty="0"/>
              <a:t>La mujer en Mesopotamia estaba sometida a la autoridad del hombre, bien fuese su padre o su marido.</a:t>
            </a:r>
          </a:p>
          <a:p>
            <a:pPr algn="just"/>
            <a:r>
              <a:rPr lang="es-MX" sz="6400" b="0" dirty="0"/>
              <a:t>   Los hijos (tanto los varones como las mujeres) eran considerados posesiones del padre. La mujer no pertenecía al marido, aunque en el aspecto sexual sí que era considerada como una propiedad del esposo y estaba seriamente castigada cualquier relación sexual de la mujer casada fuera del matrimonio, tanto para ella como para su amante.</a:t>
            </a:r>
          </a:p>
          <a:p>
            <a:pPr algn="just"/>
            <a:r>
              <a:rPr lang="es-MX" sz="6400" b="0" dirty="0"/>
              <a:t>   Aunque se cree que en Babilonia las mujeres tenían derecho de propiedad, lo más habitual era que el padre o el marido fuesen quienes administraban los bienes familiares.</a:t>
            </a:r>
          </a:p>
          <a:p>
            <a:endParaRPr lang="es-MX" dirty="0"/>
          </a:p>
        </p:txBody>
      </p:sp>
      <p:sp>
        <p:nvSpPr>
          <p:cNvPr id="4" name="3 Título"/>
          <p:cNvSpPr>
            <a:spLocks noGrp="1"/>
          </p:cNvSpPr>
          <p:nvPr>
            <p:ph type="title"/>
          </p:nvPr>
        </p:nvSpPr>
        <p:spPr/>
        <p:txBody>
          <a:bodyPr/>
          <a:lstStyle/>
          <a:p>
            <a:r>
              <a:rPr lang="es-MX" dirty="0"/>
              <a:t>La mujer sumisa</a:t>
            </a:r>
          </a:p>
        </p:txBody>
      </p:sp>
      <p:pic>
        <p:nvPicPr>
          <p:cNvPr id="7" name="6 Marcador de contenid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92080" y="1628800"/>
            <a:ext cx="3200400" cy="25795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94260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a:t>matrimonio</a:t>
            </a:r>
            <a:endParaRPr lang="es-MX" dirty="0"/>
          </a:p>
        </p:txBody>
      </p:sp>
      <p:sp>
        <p:nvSpPr>
          <p:cNvPr id="8" name="7 Marcador de contenido"/>
          <p:cNvSpPr>
            <a:spLocks noGrp="1"/>
          </p:cNvSpPr>
          <p:nvPr>
            <p:ph idx="1"/>
          </p:nvPr>
        </p:nvSpPr>
        <p:spPr/>
        <p:txBody>
          <a:bodyPr>
            <a:normAutofit/>
          </a:bodyPr>
          <a:lstStyle/>
          <a:p>
            <a:r>
              <a:rPr lang="es-MX" sz="2000" b="0" dirty="0"/>
              <a:t>Era acordado por el padre o los hermanos, y el Código de Hammurabi establecía que era necesario un contrato para establecer todas las condiciones de la unión y las posibilidades en caso de divorcio o viudedad.</a:t>
            </a:r>
          </a:p>
          <a:p>
            <a:r>
              <a:rPr lang="es-MX" sz="1800" b="0" dirty="0"/>
              <a:t>   </a:t>
            </a:r>
            <a:endParaRPr lang="es-MX" dirty="0"/>
          </a:p>
        </p:txBody>
      </p:sp>
      <p:pic>
        <p:nvPicPr>
          <p:cNvPr id="2" name="Imagen 1"/>
          <p:cNvPicPr>
            <a:picLocks noChangeAspect="1"/>
          </p:cNvPicPr>
          <p:nvPr/>
        </p:nvPicPr>
        <p:blipFill>
          <a:blip r:embed="rId2"/>
          <a:stretch>
            <a:fillRect/>
          </a:stretch>
        </p:blipFill>
        <p:spPr>
          <a:xfrm>
            <a:off x="3908743" y="2444750"/>
            <a:ext cx="3711258" cy="2535719"/>
          </a:xfrm>
          <a:prstGeom prst="rect">
            <a:avLst/>
          </a:prstGeom>
        </p:spPr>
      </p:pic>
    </p:spTree>
    <p:extLst>
      <p:ext uri="{BB962C8B-B14F-4D97-AF65-F5344CB8AC3E}">
        <p14:creationId xmlns:p14="http://schemas.microsoft.com/office/powerpoint/2010/main" val="3501586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19140000">
            <a:off x="1121776" y="2268798"/>
            <a:ext cx="5212080" cy="1089427"/>
          </a:xfrm>
        </p:spPr>
        <p:txBody>
          <a:bodyPr/>
          <a:lstStyle/>
          <a:p>
            <a:r>
              <a:rPr lang="es-MX" dirty="0"/>
              <a:t> En el contrato matrimonial había dos conceptos de gran importancia: la dote y el precio de la novia.</a:t>
            </a:r>
            <a:br>
              <a:rPr lang="es-MX" dirty="0"/>
            </a:br>
            <a:endParaRPr lang="es-MX" dirty="0"/>
          </a:p>
        </p:txBody>
      </p:sp>
      <p:pic>
        <p:nvPicPr>
          <p:cNvPr id="4" name="Imagen 3"/>
          <p:cNvPicPr>
            <a:picLocks noChangeAspect="1"/>
          </p:cNvPicPr>
          <p:nvPr/>
        </p:nvPicPr>
        <p:blipFill>
          <a:blip r:embed="rId2"/>
          <a:stretch>
            <a:fillRect/>
          </a:stretch>
        </p:blipFill>
        <p:spPr>
          <a:xfrm>
            <a:off x="5483394" y="2057400"/>
            <a:ext cx="3220868" cy="4476750"/>
          </a:xfrm>
          <a:prstGeom prst="rect">
            <a:avLst/>
          </a:prstGeom>
        </p:spPr>
      </p:pic>
    </p:spTree>
    <p:extLst>
      <p:ext uri="{BB962C8B-B14F-4D97-AF65-F5344CB8AC3E}">
        <p14:creationId xmlns:p14="http://schemas.microsoft.com/office/powerpoint/2010/main" val="3479662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405160"/>
            <a:ext cx="7520940" cy="548640"/>
          </a:xfrm>
        </p:spPr>
        <p:txBody>
          <a:bodyPr/>
          <a:lstStyle/>
          <a:p>
            <a:pPr algn="ctr"/>
            <a:r>
              <a:rPr lang="es-MX" dirty="0"/>
              <a:t>LA DOTE</a:t>
            </a:r>
          </a:p>
        </p:txBody>
      </p:sp>
      <p:sp>
        <p:nvSpPr>
          <p:cNvPr id="3" name="2 Marcador de contenido"/>
          <p:cNvSpPr>
            <a:spLocks noGrp="1"/>
          </p:cNvSpPr>
          <p:nvPr>
            <p:ph idx="1"/>
          </p:nvPr>
        </p:nvSpPr>
        <p:spPr>
          <a:xfrm>
            <a:off x="827584" y="1057424"/>
            <a:ext cx="7520940" cy="3579849"/>
          </a:xfrm>
        </p:spPr>
        <p:txBody>
          <a:bodyPr/>
          <a:lstStyle/>
          <a:p>
            <a:r>
              <a:rPr lang="es-MX" sz="2000" b="0" dirty="0"/>
              <a:t>La dote era la cantidad que el padre de la novia otorgaba a su hija para el mantenimiento de su nuevo hogar. Las hijas no tenían normalmente derecho a la herencia del padre, porque se suponía que su parte de posesiones estaba ya entregada con la dote. La dote pasaba a pertenecer al conjunto de bienes del nuevo hogar y sería administrada por el marido.</a:t>
            </a:r>
          </a:p>
          <a:p>
            <a:endParaRPr lang="es-MX" dirty="0"/>
          </a:p>
        </p:txBody>
      </p:sp>
      <p:pic>
        <p:nvPicPr>
          <p:cNvPr id="4" name="Imagen 3"/>
          <p:cNvPicPr>
            <a:picLocks noChangeAspect="1"/>
          </p:cNvPicPr>
          <p:nvPr/>
        </p:nvPicPr>
        <p:blipFill>
          <a:blip r:embed="rId2"/>
          <a:stretch>
            <a:fillRect/>
          </a:stretch>
        </p:blipFill>
        <p:spPr>
          <a:xfrm>
            <a:off x="3225800" y="3178175"/>
            <a:ext cx="2628900" cy="1748219"/>
          </a:xfrm>
          <a:prstGeom prst="rect">
            <a:avLst/>
          </a:prstGeom>
          <a:ln>
            <a:noFill/>
          </a:ln>
          <a:effectLst>
            <a:softEdge rad="112500"/>
          </a:effectLst>
        </p:spPr>
      </p:pic>
    </p:spTree>
    <p:extLst>
      <p:ext uri="{BB962C8B-B14F-4D97-AF65-F5344CB8AC3E}">
        <p14:creationId xmlns:p14="http://schemas.microsoft.com/office/powerpoint/2010/main" val="1475497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1196752"/>
            <a:ext cx="7520940" cy="548640"/>
          </a:xfrm>
        </p:spPr>
        <p:txBody>
          <a:bodyPr/>
          <a:lstStyle/>
          <a:p>
            <a:pPr algn="ctr"/>
            <a:r>
              <a:rPr lang="es-MX" dirty="0"/>
              <a:t>EL PRECIO</a:t>
            </a:r>
          </a:p>
        </p:txBody>
      </p:sp>
      <p:sp>
        <p:nvSpPr>
          <p:cNvPr id="3" name="2 Marcador de contenido"/>
          <p:cNvSpPr>
            <a:spLocks noGrp="1"/>
          </p:cNvSpPr>
          <p:nvPr>
            <p:ph idx="1"/>
          </p:nvPr>
        </p:nvSpPr>
        <p:spPr>
          <a:xfrm>
            <a:off x="827584" y="1916832"/>
            <a:ext cx="7520940" cy="3579849"/>
          </a:xfrm>
        </p:spPr>
        <p:txBody>
          <a:bodyPr/>
          <a:lstStyle/>
          <a:p>
            <a:r>
              <a:rPr lang="es-MX" sz="2000" b="0" dirty="0"/>
              <a:t>    El precio de la novia era una cantidad acordada que la familia del novio tenía que pagar para que su hijo se pudiera casar con una mujer.</a:t>
            </a:r>
          </a:p>
          <a:p>
            <a:endParaRPr lang="es-MX" dirty="0"/>
          </a:p>
        </p:txBody>
      </p:sp>
      <p:pic>
        <p:nvPicPr>
          <p:cNvPr id="4" name="Imagen 3"/>
          <p:cNvPicPr>
            <a:picLocks noChangeAspect="1"/>
          </p:cNvPicPr>
          <p:nvPr/>
        </p:nvPicPr>
        <p:blipFill rotWithShape="1">
          <a:blip r:embed="rId2"/>
          <a:srcRect t="5963"/>
          <a:stretch/>
        </p:blipFill>
        <p:spPr>
          <a:xfrm>
            <a:off x="3009900" y="2946400"/>
            <a:ext cx="2781300" cy="1781770"/>
          </a:xfrm>
          <a:prstGeom prst="rect">
            <a:avLst/>
          </a:prstGeom>
        </p:spPr>
      </p:pic>
    </p:spTree>
    <p:extLst>
      <p:ext uri="{BB962C8B-B14F-4D97-AF65-F5344CB8AC3E}">
        <p14:creationId xmlns:p14="http://schemas.microsoft.com/office/powerpoint/2010/main" val="225628135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Ángulos">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Á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Á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1367</Words>
  <Application>Microsoft Office PowerPoint</Application>
  <PresentationFormat>Presentación en pantalla (4:3)</PresentationFormat>
  <Paragraphs>85</Paragraphs>
  <Slides>25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25</vt:i4>
      </vt:variant>
    </vt:vector>
  </HeadingPairs>
  <TitlesOfParts>
    <vt:vector size="32" baseType="lpstr">
      <vt:lpstr>Arial</vt:lpstr>
      <vt:lpstr>Bebas Neue</vt:lpstr>
      <vt:lpstr>Courier New</vt:lpstr>
      <vt:lpstr>Franklin Gothic Book</vt:lpstr>
      <vt:lpstr>Franklin Gothic Medium</vt:lpstr>
      <vt:lpstr>Wingdings</vt:lpstr>
      <vt:lpstr>Ángulos</vt:lpstr>
      <vt:lpstr>EL ROL DE LA MUJER EN MESOPOTAMIA</vt:lpstr>
      <vt:lpstr>MESOPOTAMIA</vt:lpstr>
      <vt:lpstr>Código DE HAMMURABI</vt:lpstr>
      <vt:lpstr>ROL DE LA MUJER</vt:lpstr>
      <vt:lpstr>La mujer sumisa</vt:lpstr>
      <vt:lpstr>matrimonio</vt:lpstr>
      <vt:lpstr> En el contrato matrimonial había dos conceptos de gran importancia: la dote y el precio de la novia. </vt:lpstr>
      <vt:lpstr>LA DOTE</vt:lpstr>
      <vt:lpstr>EL PRECIO</vt:lpstr>
      <vt:lpstr>DIVORCIO Y RUPTURA FAMILIAR</vt:lpstr>
      <vt:lpstr>LA PROTECCIÓN DE LAS VIUDAS</vt:lpstr>
      <vt:lpstr>Educación</vt:lpstr>
      <vt:lpstr>La reina puduhepa</vt:lpstr>
      <vt:lpstr>Sabías qué…?</vt:lpstr>
      <vt:lpstr>Rol de la mujer</vt:lpstr>
      <vt:lpstr>irán</vt:lpstr>
      <vt:lpstr>Características:</vt:lpstr>
      <vt:lpstr>¿sabias eso? La mujer vale, por ley, la mitad que un hombre</vt:lpstr>
      <vt:lpstr>Un proverbio iraní dice:</vt:lpstr>
      <vt:lpstr>IRAK</vt:lpstr>
      <vt:lpstr>VESTIMENTA DE IRAK</vt:lpstr>
      <vt:lpstr>SITUACIÓN ACTUAL</vt:lpstr>
      <vt:lpstr>Dato curioso</vt:lpstr>
      <vt:lpstr>Conclusión</vt:lpstr>
      <vt:lpstr>Referencias bibliográficas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ROL DE LA MUJER EN MESOPOTAMIA</dc:title>
  <dc:creator>Gusmy</dc:creator>
  <cp:lastModifiedBy>FAMILIA</cp:lastModifiedBy>
  <cp:revision>6</cp:revision>
  <dcterms:modified xsi:type="dcterms:W3CDTF">2018-12-04T04:49:07Z</dcterms:modified>
</cp:coreProperties>
</file>